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1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64" r:id="rId14"/>
  </p:sldIdLst>
  <p:sldSz cx="12192000" cy="6856413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>
      <p:cViewPr varScale="1">
        <p:scale>
          <a:sx n="98" d="100"/>
          <a:sy n="98" d="100"/>
        </p:scale>
        <p:origin x="1242" y="31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rgbClr val="1A365C"/>
                </a:solidFill>
                <a:latin typeface="Dotum"/>
                <a:cs typeface="Dot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rgbClr val="1A365C"/>
                </a:solidFill>
                <a:latin typeface="Dotum"/>
                <a:cs typeface="Dot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rgbClr val="1A365C"/>
                </a:solidFill>
                <a:latin typeface="Dotum"/>
                <a:cs typeface="Dot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216024" y="1780134"/>
            <a:ext cx="4319905" cy="3514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00" b="0" i="0">
                <a:solidFill>
                  <a:schemeClr val="tx1"/>
                </a:solidFill>
                <a:latin typeface="Dotum"/>
                <a:cs typeface="Dot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8/13/2025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rgbClr val="1A365C"/>
                </a:solidFill>
                <a:latin typeface="Dotum"/>
                <a:cs typeface="Dot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8/13/2025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8/13/2025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300" cy="6858000"/>
          </a:xfrm>
          <a:custGeom>
            <a:avLst/>
            <a:gdLst/>
            <a:ahLst/>
            <a:cxnLst/>
            <a:rect l="l" t="t" r="r" b="b"/>
            <a:pathLst>
              <a:path w="114300" h="6858000">
                <a:moveTo>
                  <a:pt x="1142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14299" y="0"/>
                </a:lnTo>
                <a:lnTo>
                  <a:pt x="114299" y="6857999"/>
                </a:lnTo>
                <a:close/>
              </a:path>
            </a:pathLst>
          </a:custGeom>
          <a:solidFill>
            <a:srgbClr val="1A365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694" y="528224"/>
            <a:ext cx="6739436" cy="6201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rgbClr val="1A365C"/>
                </a:solidFill>
                <a:latin typeface="Dotum"/>
                <a:cs typeface="Dotum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42874" y="2285206"/>
            <a:ext cx="8887125" cy="6270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36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2</a:t>
            </a:r>
            <a:r>
              <a:rPr sz="40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일 만에 완성하는 노코드</a:t>
            </a:r>
            <a:r>
              <a:rPr sz="36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+AI </a:t>
            </a:r>
            <a:r>
              <a:rPr sz="40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자동화</a:t>
            </a:r>
            <a:endParaRPr sz="4000">
              <a:solidFill>
                <a:schemeClr val="tx2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724473" y="3565461"/>
            <a:ext cx="4743054" cy="58285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6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n8n</a:t>
            </a:r>
            <a:r>
              <a:rPr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과 </a:t>
            </a:r>
            <a:r>
              <a:rPr sz="16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Model Context Protocol(MCP)</a:t>
            </a:r>
            <a:r>
              <a:rPr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을 </a:t>
            </a:r>
            <a:r>
              <a:rPr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활용한 </a:t>
            </a:r>
            <a:endParaRPr lang="en-US">
              <a:solidFill>
                <a:schemeClr val="tx2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실무 </a:t>
            </a:r>
            <a:r>
              <a:rPr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자동화 프로젝트와 포트폴리오 작성법 안내</a:t>
            </a:r>
            <a:endParaRPr>
              <a:solidFill>
                <a:schemeClr val="tx2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067299" y="4295774"/>
            <a:ext cx="502822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457199" y="38099"/>
                </a:moveTo>
                <a:lnTo>
                  <a:pt x="0" y="38099"/>
                </a:lnTo>
                <a:lnTo>
                  <a:pt x="0" y="0"/>
                </a:lnTo>
                <a:lnTo>
                  <a:pt x="457199" y="0"/>
                </a:lnTo>
                <a:lnTo>
                  <a:pt x="457199" y="38099"/>
                </a:lnTo>
                <a:close/>
              </a:path>
            </a:pathLst>
          </a:custGeom>
          <a:solidFill>
            <a:srgbClr val="93C4FD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638799" y="4295774"/>
            <a:ext cx="1005644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914399" y="38099"/>
                </a:moveTo>
                <a:lnTo>
                  <a:pt x="0" y="38099"/>
                </a:lnTo>
                <a:lnTo>
                  <a:pt x="0" y="0"/>
                </a:lnTo>
                <a:lnTo>
                  <a:pt x="914399" y="0"/>
                </a:lnTo>
                <a:lnTo>
                  <a:pt x="914399" y="38099"/>
                </a:lnTo>
                <a:close/>
              </a:path>
            </a:pathLst>
          </a:custGeom>
          <a:solidFill>
            <a:srgbClr val="60A5FA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667499" y="4295774"/>
            <a:ext cx="502822" cy="38100"/>
          </a:xfrm>
          <a:custGeom>
            <a:avLst/>
            <a:gdLst/>
            <a:ahLst/>
            <a:cxnLst/>
            <a:rect l="l" t="t" r="r" b="b"/>
            <a:pathLst>
              <a:path w="457200" h="38100">
                <a:moveTo>
                  <a:pt x="457199" y="38099"/>
                </a:moveTo>
                <a:lnTo>
                  <a:pt x="0" y="38099"/>
                </a:lnTo>
                <a:lnTo>
                  <a:pt x="0" y="0"/>
                </a:lnTo>
                <a:lnTo>
                  <a:pt x="457199" y="0"/>
                </a:lnTo>
                <a:lnTo>
                  <a:pt x="457199" y="38099"/>
                </a:lnTo>
                <a:close/>
              </a:path>
            </a:pathLst>
          </a:custGeom>
          <a:solidFill>
            <a:srgbClr val="93C4FD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762574" y="4446714"/>
            <a:ext cx="1628825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2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2025</a:t>
            </a:r>
            <a:r>
              <a:rPr sz="14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년 </a:t>
            </a:r>
            <a:r>
              <a:rPr sz="12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8</a:t>
            </a:r>
            <a:r>
              <a:rPr sz="1400" dirty="0">
                <a:solidFill>
                  <a:schemeClr val="tx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월</a:t>
            </a:r>
            <a:endParaRPr sz="1400">
              <a:solidFill>
                <a:schemeClr val="tx2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4694" y="528224"/>
            <a:ext cx="10591506" cy="611417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</a:t>
            </a:r>
            <a:r>
              <a:rPr>
                <a:latin typeface="Noto Sans KR" panose="020B0200000000000000" pitchFamily="50" charset="-127"/>
                <a:ea typeface="Noto Sans KR" panose="020B0200000000000000" pitchFamily="50" charset="-127"/>
              </a:rPr>
              <a:t>예시 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9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–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</a:t>
            </a:r>
            <a:r>
              <a:rPr lang="ko-KR" altLang="en-US"/>
              <a:t>코인차트 분석 자동화 및 챗봇 개발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1A154A7-3C51-6120-616D-1732B9040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352" y="1599406"/>
            <a:ext cx="6651295" cy="488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23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4694" y="528224"/>
            <a:ext cx="10591506" cy="611417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</a:t>
            </a:r>
            <a:r>
              <a:rPr>
                <a:latin typeface="Noto Sans KR" panose="020B0200000000000000" pitchFamily="50" charset="-127"/>
                <a:ea typeface="Noto Sans KR" panose="020B0200000000000000" pitchFamily="50" charset="-127"/>
              </a:rPr>
              <a:t>예시 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10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–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나만의 구글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MCP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서버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7484D26-9376-97B4-0F88-8A67A441B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741" y="1599406"/>
            <a:ext cx="7526517" cy="499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829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143000" y="677648"/>
            <a:ext cx="10591506" cy="549862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lang="ko-KR" altLang="en-US" sz="3000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참고 사이트 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2451E34E-95F2-E896-23A1-12EDA3887F0A}"/>
              </a:ext>
            </a:extLst>
          </p:cNvPr>
          <p:cNvSpPr txBox="1">
            <a:spLocks/>
          </p:cNvSpPr>
          <p:nvPr/>
        </p:nvSpPr>
        <p:spPr>
          <a:xfrm>
            <a:off x="719035" y="2576108"/>
            <a:ext cx="10591506" cy="549862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>
            <a:lvl1pPr>
              <a:defRPr sz="3400" b="0" i="0">
                <a:solidFill>
                  <a:srgbClr val="1A365C"/>
                </a:solidFill>
                <a:latin typeface="Dotum"/>
                <a:ea typeface="+mj-ea"/>
                <a:cs typeface="Dotum"/>
              </a:defRPr>
            </a:lvl1pPr>
          </a:lstStyle>
          <a:p>
            <a:pPr marL="132715">
              <a:spcBef>
                <a:spcPts val="135"/>
              </a:spcBef>
            </a:pPr>
            <a:r>
              <a:rPr lang="en-US" altLang="ko-KR" sz="3000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n8n KOR awesome-n8n-template</a:t>
            </a:r>
            <a:endParaRPr lang="ko-KR" altLang="en-US"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E2DDFE79-4B09-BBFF-223C-E34447A5627C}"/>
              </a:ext>
            </a:extLst>
          </p:cNvPr>
          <p:cNvSpPr txBox="1">
            <a:spLocks/>
          </p:cNvSpPr>
          <p:nvPr/>
        </p:nvSpPr>
        <p:spPr>
          <a:xfrm>
            <a:off x="723899" y="3275806"/>
            <a:ext cx="11429707" cy="519084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>
            <a:lvl1pPr>
              <a:defRPr sz="3400" b="0" i="0">
                <a:solidFill>
                  <a:srgbClr val="1A365C"/>
                </a:solidFill>
                <a:latin typeface="Dotum"/>
                <a:ea typeface="+mj-ea"/>
                <a:cs typeface="Dotum"/>
              </a:defRPr>
            </a:lvl1pPr>
          </a:lstStyle>
          <a:p>
            <a:pPr marL="132715">
              <a:spcBef>
                <a:spcPts val="135"/>
              </a:spcBef>
            </a:pPr>
            <a:r>
              <a:rPr lang="en-US" altLang="ko-KR" sz="2800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https://github.com/n8nKOR/awesome-n8n-templates/tree/main</a:t>
            </a:r>
            <a:endParaRPr lang="ko-KR" altLang="en-US" sz="28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986644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09624"/>
            <a:ext cx="214629" cy="285750"/>
          </a:xfrm>
          <a:custGeom>
            <a:avLst/>
            <a:gdLst/>
            <a:ahLst/>
            <a:cxnLst/>
            <a:rect l="l" t="t" r="r" b="b"/>
            <a:pathLst>
              <a:path w="214630" h="285750">
                <a:moveTo>
                  <a:pt x="178593" y="285750"/>
                </a:moveTo>
                <a:lnTo>
                  <a:pt x="35718" y="285750"/>
                </a:lnTo>
                <a:lnTo>
                  <a:pt x="21826" y="282939"/>
                </a:lnTo>
                <a:lnTo>
                  <a:pt x="10471" y="275278"/>
                </a:lnTo>
                <a:lnTo>
                  <a:pt x="2810" y="263923"/>
                </a:lnTo>
                <a:lnTo>
                  <a:pt x="0" y="250031"/>
                </a:lnTo>
                <a:lnTo>
                  <a:pt x="0" y="35718"/>
                </a:lnTo>
                <a:lnTo>
                  <a:pt x="2810" y="21826"/>
                </a:lnTo>
                <a:lnTo>
                  <a:pt x="10471" y="10471"/>
                </a:lnTo>
                <a:lnTo>
                  <a:pt x="21826" y="2810"/>
                </a:lnTo>
                <a:lnTo>
                  <a:pt x="35718" y="0"/>
                </a:lnTo>
                <a:lnTo>
                  <a:pt x="125015" y="0"/>
                </a:lnTo>
                <a:lnTo>
                  <a:pt x="125015" y="81315"/>
                </a:lnTo>
                <a:lnTo>
                  <a:pt x="132996" y="89296"/>
                </a:lnTo>
                <a:lnTo>
                  <a:pt x="214312" y="89296"/>
                </a:lnTo>
                <a:lnTo>
                  <a:pt x="214312" y="142875"/>
                </a:lnTo>
                <a:lnTo>
                  <a:pt x="57596" y="142875"/>
                </a:lnTo>
                <a:lnTo>
                  <a:pt x="53578" y="146893"/>
                </a:lnTo>
                <a:lnTo>
                  <a:pt x="53578" y="156716"/>
                </a:lnTo>
                <a:lnTo>
                  <a:pt x="57596" y="160734"/>
                </a:lnTo>
                <a:lnTo>
                  <a:pt x="214312" y="160734"/>
                </a:lnTo>
                <a:lnTo>
                  <a:pt x="214312" y="178593"/>
                </a:lnTo>
                <a:lnTo>
                  <a:pt x="57596" y="178593"/>
                </a:lnTo>
                <a:lnTo>
                  <a:pt x="53578" y="182612"/>
                </a:lnTo>
                <a:lnTo>
                  <a:pt x="53578" y="192434"/>
                </a:lnTo>
                <a:lnTo>
                  <a:pt x="57596" y="196453"/>
                </a:lnTo>
                <a:lnTo>
                  <a:pt x="214312" y="196453"/>
                </a:lnTo>
                <a:lnTo>
                  <a:pt x="214312" y="214312"/>
                </a:lnTo>
                <a:lnTo>
                  <a:pt x="57596" y="214312"/>
                </a:lnTo>
                <a:lnTo>
                  <a:pt x="53578" y="218330"/>
                </a:lnTo>
                <a:lnTo>
                  <a:pt x="53578" y="228153"/>
                </a:lnTo>
                <a:lnTo>
                  <a:pt x="57596" y="232171"/>
                </a:lnTo>
                <a:lnTo>
                  <a:pt x="214312" y="232171"/>
                </a:lnTo>
                <a:lnTo>
                  <a:pt x="214312" y="250031"/>
                </a:lnTo>
                <a:lnTo>
                  <a:pt x="211501" y="263923"/>
                </a:lnTo>
                <a:lnTo>
                  <a:pt x="203841" y="275278"/>
                </a:lnTo>
                <a:lnTo>
                  <a:pt x="192486" y="282939"/>
                </a:lnTo>
                <a:lnTo>
                  <a:pt x="178593" y="285750"/>
                </a:lnTo>
                <a:close/>
              </a:path>
              <a:path w="214630" h="285750">
                <a:moveTo>
                  <a:pt x="214312" y="71437"/>
                </a:moveTo>
                <a:lnTo>
                  <a:pt x="142875" y="71437"/>
                </a:lnTo>
                <a:lnTo>
                  <a:pt x="142875" y="0"/>
                </a:lnTo>
                <a:lnTo>
                  <a:pt x="214312" y="71437"/>
                </a:lnTo>
                <a:close/>
              </a:path>
              <a:path w="214630" h="285750">
                <a:moveTo>
                  <a:pt x="214312" y="160734"/>
                </a:moveTo>
                <a:lnTo>
                  <a:pt x="156716" y="160734"/>
                </a:lnTo>
                <a:lnTo>
                  <a:pt x="160734" y="156716"/>
                </a:lnTo>
                <a:lnTo>
                  <a:pt x="160734" y="146893"/>
                </a:lnTo>
                <a:lnTo>
                  <a:pt x="156716" y="142875"/>
                </a:lnTo>
                <a:lnTo>
                  <a:pt x="214312" y="142875"/>
                </a:lnTo>
                <a:lnTo>
                  <a:pt x="214312" y="160734"/>
                </a:lnTo>
                <a:close/>
              </a:path>
              <a:path w="214630" h="285750">
                <a:moveTo>
                  <a:pt x="214312" y="196453"/>
                </a:moveTo>
                <a:lnTo>
                  <a:pt x="156716" y="196453"/>
                </a:lnTo>
                <a:lnTo>
                  <a:pt x="160734" y="192434"/>
                </a:lnTo>
                <a:lnTo>
                  <a:pt x="160734" y="182612"/>
                </a:lnTo>
                <a:lnTo>
                  <a:pt x="156716" y="178593"/>
                </a:lnTo>
                <a:lnTo>
                  <a:pt x="214312" y="178593"/>
                </a:lnTo>
                <a:lnTo>
                  <a:pt x="214312" y="196453"/>
                </a:lnTo>
                <a:close/>
              </a:path>
              <a:path w="214630" h="285750">
                <a:moveTo>
                  <a:pt x="214312" y="232171"/>
                </a:moveTo>
                <a:lnTo>
                  <a:pt x="156716" y="232171"/>
                </a:lnTo>
                <a:lnTo>
                  <a:pt x="160734" y="228153"/>
                </a:lnTo>
                <a:lnTo>
                  <a:pt x="160734" y="218330"/>
                </a:lnTo>
                <a:lnTo>
                  <a:pt x="156716" y="214312"/>
                </a:lnTo>
                <a:lnTo>
                  <a:pt x="214312" y="214312"/>
                </a:lnTo>
                <a:lnTo>
                  <a:pt x="214312" y="232171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81074" y="1257299"/>
            <a:ext cx="4343400" cy="28575"/>
          </a:xfrm>
          <a:custGeom>
            <a:avLst/>
            <a:gdLst/>
            <a:ahLst/>
            <a:cxnLst/>
            <a:rect l="l" t="t" r="r" b="b"/>
            <a:pathLst>
              <a:path w="4343400" h="28575">
                <a:moveTo>
                  <a:pt x="4343399" y="28574"/>
                </a:moveTo>
                <a:lnTo>
                  <a:pt x="0" y="28574"/>
                </a:lnTo>
                <a:lnTo>
                  <a:pt x="0" y="0"/>
                </a:lnTo>
                <a:lnTo>
                  <a:pt x="4343399" y="0"/>
                </a:lnTo>
                <a:lnTo>
                  <a:pt x="4343399" y="28574"/>
                </a:lnTo>
                <a:close/>
              </a:path>
            </a:pathLst>
          </a:custGeom>
          <a:solidFill>
            <a:srgbClr val="3181CD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61594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포트폴리오 작성 가이드라인</a:t>
            </a:r>
          </a:p>
        </p:txBody>
      </p:sp>
      <p:sp>
        <p:nvSpPr>
          <p:cNvPr id="6" name="object 6"/>
          <p:cNvSpPr/>
          <p:nvPr/>
        </p:nvSpPr>
        <p:spPr>
          <a:xfrm>
            <a:off x="483287" y="1590674"/>
            <a:ext cx="5650663" cy="3371850"/>
          </a:xfrm>
          <a:custGeom>
            <a:avLst/>
            <a:gdLst/>
            <a:ahLst/>
            <a:cxnLst/>
            <a:rect l="l" t="t" r="r" b="b"/>
            <a:pathLst>
              <a:path w="5158105" h="4171950">
                <a:moveTo>
                  <a:pt x="5086590" y="4171949"/>
                </a:moveTo>
                <a:lnTo>
                  <a:pt x="48947" y="4171949"/>
                </a:lnTo>
                <a:lnTo>
                  <a:pt x="45540" y="4171461"/>
                </a:lnTo>
                <a:lnTo>
                  <a:pt x="12911" y="4146092"/>
                </a:lnTo>
                <a:lnTo>
                  <a:pt x="335" y="4105707"/>
                </a:lnTo>
                <a:lnTo>
                  <a:pt x="0" y="4100752"/>
                </a:lnTo>
                <a:lnTo>
                  <a:pt x="0" y="4095749"/>
                </a:lnTo>
                <a:lnTo>
                  <a:pt x="0" y="71196"/>
                </a:lnTo>
                <a:lnTo>
                  <a:pt x="10739" y="29705"/>
                </a:lnTo>
                <a:lnTo>
                  <a:pt x="38793" y="2440"/>
                </a:lnTo>
                <a:lnTo>
                  <a:pt x="48947" y="0"/>
                </a:lnTo>
                <a:lnTo>
                  <a:pt x="5086590" y="0"/>
                </a:lnTo>
                <a:lnTo>
                  <a:pt x="5128080" y="15621"/>
                </a:lnTo>
                <a:lnTo>
                  <a:pt x="5153900" y="51661"/>
                </a:lnTo>
                <a:lnTo>
                  <a:pt x="5157786" y="71196"/>
                </a:lnTo>
                <a:lnTo>
                  <a:pt x="5157786" y="4100752"/>
                </a:lnTo>
                <a:lnTo>
                  <a:pt x="5142164" y="4142243"/>
                </a:lnTo>
                <a:lnTo>
                  <a:pt x="5106124" y="4168063"/>
                </a:lnTo>
                <a:lnTo>
                  <a:pt x="5091545" y="4171461"/>
                </a:lnTo>
                <a:lnTo>
                  <a:pt x="5086590" y="4171949"/>
                </a:lnTo>
                <a:close/>
              </a:path>
            </a:pathLst>
          </a:custGeom>
          <a:solidFill>
            <a:srgbClr val="F7FAFB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7201" y="1590876"/>
            <a:ext cx="97276" cy="3360503"/>
          </a:xfrm>
          <a:custGeom>
            <a:avLst/>
            <a:gdLst/>
            <a:ahLst/>
            <a:cxnLst/>
            <a:rect l="l" t="t" r="r" b="b"/>
            <a:pathLst>
              <a:path w="72390" h="4171950">
                <a:moveTo>
                  <a:pt x="72031" y="4171546"/>
                </a:moveTo>
                <a:lnTo>
                  <a:pt x="33857" y="4158917"/>
                </a:lnTo>
                <a:lnTo>
                  <a:pt x="5800" y="4124708"/>
                </a:lnTo>
                <a:lnTo>
                  <a:pt x="0" y="4095548"/>
                </a:lnTo>
                <a:lnTo>
                  <a:pt x="0" y="75998"/>
                </a:lnTo>
                <a:lnTo>
                  <a:pt x="12830" y="33656"/>
                </a:lnTo>
                <a:lnTo>
                  <a:pt x="47039" y="5598"/>
                </a:lnTo>
                <a:lnTo>
                  <a:pt x="72031" y="0"/>
                </a:lnTo>
                <a:lnTo>
                  <a:pt x="68765" y="1732"/>
                </a:lnTo>
                <a:lnTo>
                  <a:pt x="61763" y="9465"/>
                </a:lnTo>
                <a:lnTo>
                  <a:pt x="49800" y="46838"/>
                </a:lnTo>
                <a:lnTo>
                  <a:pt x="47625" y="75998"/>
                </a:lnTo>
                <a:lnTo>
                  <a:pt x="47625" y="4095548"/>
                </a:lnTo>
                <a:lnTo>
                  <a:pt x="52436" y="4137890"/>
                </a:lnTo>
                <a:lnTo>
                  <a:pt x="68765" y="4169814"/>
                </a:lnTo>
                <a:lnTo>
                  <a:pt x="72031" y="4171546"/>
                </a:lnTo>
                <a:close/>
              </a:path>
            </a:pathLst>
          </a:custGeom>
          <a:solidFill>
            <a:srgbClr val="3181CD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9963" y="1857374"/>
            <a:ext cx="208369" cy="19049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9802" y="2536401"/>
            <a:ext cx="234777" cy="166687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58539" y="3109205"/>
            <a:ext cx="263390" cy="193253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59802" y="3873948"/>
            <a:ext cx="234777" cy="166687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59802" y="4456394"/>
            <a:ext cx="208690" cy="166687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sz="half" idx="2"/>
          </p:nvPr>
        </p:nvSpPr>
        <p:spPr>
          <a:xfrm>
            <a:off x="1063624" y="1780134"/>
            <a:ext cx="5069977" cy="290804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marR="78740">
              <a:lnSpc>
                <a:spcPts val="2900"/>
              </a:lnSpc>
              <a:spcBef>
                <a:spcPts val="120"/>
              </a:spcBef>
            </a:pPr>
            <a:r>
              <a:rPr sz="1600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목적</a:t>
            </a:r>
            <a:r>
              <a:rPr sz="1400" b="1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·</a:t>
            </a:r>
            <a:r>
              <a:rPr sz="1600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배경 명확화 </a:t>
            </a:r>
            <a:r>
              <a:rPr sz="1400" dirty="0"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- </a:t>
            </a:r>
            <a:r>
              <a:rPr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동기와 문제 해결 </a:t>
            </a:r>
            <a:r>
              <a:rPr sz="1600">
                <a:latin typeface="Noto Sans KR" panose="020B0200000000000000" pitchFamily="50" charset="-127"/>
                <a:ea typeface="Noto Sans KR" panose="020B0200000000000000" pitchFamily="50" charset="-127"/>
              </a:rPr>
              <a:t>방향 제시</a:t>
            </a:r>
            <a:endParaRPr sz="1400">
              <a:latin typeface="Noto Sans KR" panose="020B0200000000000000" pitchFamily="50" charset="-127"/>
              <a:ea typeface="Noto Sans KR" panose="020B0200000000000000" pitchFamily="50" charset="-127"/>
              <a:cs typeface="Segoe UI"/>
            </a:endParaRPr>
          </a:p>
          <a:p>
            <a:pPr marL="36195" marR="126364">
              <a:lnSpc>
                <a:spcPts val="2900"/>
              </a:lnSpc>
              <a:spcBef>
                <a:spcPts val="1800"/>
              </a:spcBef>
            </a:pPr>
            <a:r>
              <a:rPr sz="1600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주요 기능</a:t>
            </a:r>
            <a:r>
              <a:rPr sz="1400" b="1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/</a:t>
            </a:r>
            <a:r>
              <a:rPr sz="1600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구성도 </a:t>
            </a:r>
            <a:r>
              <a:rPr sz="1400" dirty="0"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- </a:t>
            </a:r>
            <a:r>
              <a:rPr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워크플로 다이어그램과 핵심 기능 설명</a:t>
            </a:r>
            <a:endParaRPr sz="1400">
              <a:latin typeface="Noto Sans KR" panose="020B0200000000000000" pitchFamily="50" charset="-127"/>
              <a:ea typeface="Noto Sans KR" panose="020B0200000000000000" pitchFamily="50" charset="-127"/>
              <a:cs typeface="Segoe UI"/>
            </a:endParaRPr>
          </a:p>
          <a:p>
            <a:pPr marL="59690" marR="109220">
              <a:lnSpc>
                <a:spcPts val="2900"/>
              </a:lnSpc>
              <a:spcBef>
                <a:spcPts val="1800"/>
              </a:spcBef>
            </a:pPr>
            <a:r>
              <a:rPr sz="1600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사용 기술 상세화 </a:t>
            </a:r>
            <a:r>
              <a:rPr sz="1400" dirty="0"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- n8n+MCP </a:t>
            </a:r>
            <a:r>
              <a:rPr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활용 방법과 </a:t>
            </a:r>
            <a:r>
              <a:rPr sz="1600">
                <a:latin typeface="Noto Sans KR" panose="020B0200000000000000" pitchFamily="50" charset="-127"/>
                <a:ea typeface="Noto Sans KR" panose="020B0200000000000000" pitchFamily="50" charset="-127"/>
              </a:rPr>
              <a:t>연동 서비스 </a:t>
            </a:r>
            <a:r>
              <a:rPr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명시</a:t>
            </a:r>
            <a:endParaRPr sz="1400">
              <a:latin typeface="Noto Sans KR" panose="020B0200000000000000" pitchFamily="50" charset="-127"/>
              <a:ea typeface="Noto Sans KR" panose="020B0200000000000000" pitchFamily="50" charset="-127"/>
              <a:cs typeface="Segoe UI"/>
            </a:endParaRPr>
          </a:p>
          <a:p>
            <a:pPr>
              <a:lnSpc>
                <a:spcPts val="2900"/>
              </a:lnSpc>
              <a:spcBef>
                <a:spcPts val="60"/>
              </a:spcBef>
            </a:pPr>
            <a:endParaRPr sz="140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12700" indent="23495">
              <a:lnSpc>
                <a:spcPts val="2900"/>
              </a:lnSpc>
            </a:pPr>
            <a:r>
              <a:rPr sz="1600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스크린샷</a:t>
            </a:r>
            <a:r>
              <a:rPr sz="1400" b="1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/</a:t>
            </a:r>
            <a:r>
              <a:rPr sz="1600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시연 자료 </a:t>
            </a:r>
            <a:r>
              <a:rPr sz="1400" dirty="0"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- </a:t>
            </a:r>
            <a:r>
              <a:rPr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실행 결과와 주요 워크플로 캡처</a:t>
            </a:r>
            <a:endParaRPr sz="1400">
              <a:latin typeface="Noto Sans KR" panose="020B0200000000000000" pitchFamily="50" charset="-127"/>
              <a:ea typeface="Noto Sans KR" panose="020B0200000000000000" pitchFamily="50" charset="-127"/>
              <a:cs typeface="Segoe UI"/>
            </a:endParaRPr>
          </a:p>
          <a:p>
            <a:pPr marL="12700" marR="5080">
              <a:lnSpc>
                <a:spcPts val="2900"/>
              </a:lnSpc>
              <a:spcBef>
                <a:spcPts val="1800"/>
              </a:spcBef>
            </a:pPr>
            <a:r>
              <a:rPr sz="1600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결과</a:t>
            </a:r>
            <a:r>
              <a:rPr sz="1400" b="1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/</a:t>
            </a:r>
            <a:r>
              <a:rPr sz="1600" dirty="0">
                <a:solidFill>
                  <a:srgbClr val="2A6BB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성과 측정 </a:t>
            </a:r>
            <a:r>
              <a:rPr sz="1400" dirty="0"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- </a:t>
            </a:r>
            <a:r>
              <a:rPr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자동화로 절감된 시간</a:t>
            </a:r>
            <a:r>
              <a:rPr sz="1400" dirty="0"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, </a:t>
            </a:r>
            <a:r>
              <a:rPr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개선된 </a:t>
            </a:r>
            <a:r>
              <a:rPr sz="1600">
                <a:latin typeface="Noto Sans KR" panose="020B0200000000000000" pitchFamily="50" charset="-127"/>
                <a:ea typeface="Noto Sans KR" panose="020B0200000000000000" pitchFamily="50" charset="-127"/>
              </a:rPr>
              <a:t>업무 효율성</a:t>
            </a:r>
            <a:endParaRPr sz="1400">
              <a:latin typeface="Noto Sans KR" panose="020B0200000000000000" pitchFamily="50" charset="-127"/>
              <a:ea typeface="Noto Sans KR" panose="020B0200000000000000" pitchFamily="50" charset="-127"/>
              <a:cs typeface="Segoe UI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6400799" y="1590674"/>
            <a:ext cx="5181600" cy="2495550"/>
            <a:chOff x="6400799" y="1590674"/>
            <a:chExt cx="5181600" cy="2495550"/>
          </a:xfrm>
        </p:grpSpPr>
        <p:sp>
          <p:nvSpPr>
            <p:cNvPr id="15" name="object 15"/>
            <p:cNvSpPr/>
            <p:nvPr/>
          </p:nvSpPr>
          <p:spPr>
            <a:xfrm>
              <a:off x="6405562" y="1595437"/>
              <a:ext cx="5172075" cy="2486025"/>
            </a:xfrm>
            <a:custGeom>
              <a:avLst/>
              <a:gdLst/>
              <a:ahLst/>
              <a:cxnLst/>
              <a:rect l="l" t="t" r="r" b="b"/>
              <a:pathLst>
                <a:path w="5172075" h="2486025">
                  <a:moveTo>
                    <a:pt x="5105327" y="2486024"/>
                  </a:moveTo>
                  <a:lnTo>
                    <a:pt x="66746" y="2486024"/>
                  </a:lnTo>
                  <a:lnTo>
                    <a:pt x="62100" y="2485566"/>
                  </a:lnTo>
                  <a:lnTo>
                    <a:pt x="24239" y="2468417"/>
                  </a:lnTo>
                  <a:lnTo>
                    <a:pt x="2287" y="2433124"/>
                  </a:lnTo>
                  <a:lnTo>
                    <a:pt x="0" y="2419277"/>
                  </a:lnTo>
                  <a:lnTo>
                    <a:pt x="0" y="2414587"/>
                  </a:lnTo>
                  <a:lnTo>
                    <a:pt x="0" y="66746"/>
                  </a:lnTo>
                  <a:lnTo>
                    <a:pt x="14645" y="27848"/>
                  </a:lnTo>
                  <a:lnTo>
                    <a:pt x="48432" y="3642"/>
                  </a:lnTo>
                  <a:lnTo>
                    <a:pt x="66746" y="0"/>
                  </a:lnTo>
                  <a:lnTo>
                    <a:pt x="5105327" y="0"/>
                  </a:lnTo>
                  <a:lnTo>
                    <a:pt x="5144223" y="14645"/>
                  </a:lnTo>
                  <a:lnTo>
                    <a:pt x="5168429" y="48432"/>
                  </a:lnTo>
                  <a:lnTo>
                    <a:pt x="5172074" y="66746"/>
                  </a:lnTo>
                  <a:lnTo>
                    <a:pt x="5172074" y="2419277"/>
                  </a:lnTo>
                  <a:lnTo>
                    <a:pt x="5157427" y="2458175"/>
                  </a:lnTo>
                  <a:lnTo>
                    <a:pt x="5123641" y="2482381"/>
                  </a:lnTo>
                  <a:lnTo>
                    <a:pt x="5109972" y="2485566"/>
                  </a:lnTo>
                  <a:lnTo>
                    <a:pt x="5105327" y="2486024"/>
                  </a:lnTo>
                  <a:close/>
                </a:path>
              </a:pathLst>
            </a:custGeom>
            <a:solidFill>
              <a:srgbClr val="EFF5FF"/>
            </a:solidFill>
          </p:spPr>
          <p:txBody>
            <a:bodyPr wrap="square" lIns="0" tIns="0" rIns="0" bIns="0" rtlCol="0"/>
            <a:lstStyle/>
            <a:p>
              <a:endParaRPr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6" name="object 16"/>
            <p:cNvSpPr/>
            <p:nvPr/>
          </p:nvSpPr>
          <p:spPr>
            <a:xfrm>
              <a:off x="6405562" y="1595437"/>
              <a:ext cx="5172075" cy="2486025"/>
            </a:xfrm>
            <a:custGeom>
              <a:avLst/>
              <a:gdLst/>
              <a:ahLst/>
              <a:cxnLst/>
              <a:rect l="l" t="t" r="r" b="b"/>
              <a:pathLst>
                <a:path w="5172075" h="2486025">
                  <a:moveTo>
                    <a:pt x="0" y="2414587"/>
                  </a:moveTo>
                  <a:lnTo>
                    <a:pt x="0" y="71437"/>
                  </a:lnTo>
                  <a:lnTo>
                    <a:pt x="0" y="66746"/>
                  </a:lnTo>
                  <a:lnTo>
                    <a:pt x="457" y="62101"/>
                  </a:lnTo>
                  <a:lnTo>
                    <a:pt x="1372" y="57500"/>
                  </a:lnTo>
                  <a:lnTo>
                    <a:pt x="2287" y="52899"/>
                  </a:lnTo>
                  <a:lnTo>
                    <a:pt x="3642" y="48432"/>
                  </a:lnTo>
                  <a:lnTo>
                    <a:pt x="20923" y="20923"/>
                  </a:lnTo>
                  <a:lnTo>
                    <a:pt x="24239" y="17606"/>
                  </a:lnTo>
                  <a:lnTo>
                    <a:pt x="27848" y="14645"/>
                  </a:lnTo>
                  <a:lnTo>
                    <a:pt x="31748" y="12039"/>
                  </a:lnTo>
                  <a:lnTo>
                    <a:pt x="35648" y="9433"/>
                  </a:lnTo>
                  <a:lnTo>
                    <a:pt x="39764" y="7232"/>
                  </a:lnTo>
                  <a:lnTo>
                    <a:pt x="44099" y="5437"/>
                  </a:lnTo>
                  <a:lnTo>
                    <a:pt x="48432" y="3642"/>
                  </a:lnTo>
                  <a:lnTo>
                    <a:pt x="52899" y="2287"/>
                  </a:lnTo>
                  <a:lnTo>
                    <a:pt x="57499" y="1372"/>
                  </a:lnTo>
                  <a:lnTo>
                    <a:pt x="62100" y="457"/>
                  </a:lnTo>
                  <a:lnTo>
                    <a:pt x="66746" y="0"/>
                  </a:lnTo>
                  <a:lnTo>
                    <a:pt x="71437" y="0"/>
                  </a:lnTo>
                  <a:lnTo>
                    <a:pt x="5100637" y="0"/>
                  </a:lnTo>
                  <a:lnTo>
                    <a:pt x="5105327" y="0"/>
                  </a:lnTo>
                  <a:lnTo>
                    <a:pt x="5109972" y="457"/>
                  </a:lnTo>
                  <a:lnTo>
                    <a:pt x="5114573" y="1372"/>
                  </a:lnTo>
                  <a:lnTo>
                    <a:pt x="5119174" y="2287"/>
                  </a:lnTo>
                  <a:lnTo>
                    <a:pt x="5154466" y="24240"/>
                  </a:lnTo>
                  <a:lnTo>
                    <a:pt x="5166634" y="44099"/>
                  </a:lnTo>
                  <a:lnTo>
                    <a:pt x="5168429" y="48432"/>
                  </a:lnTo>
                  <a:lnTo>
                    <a:pt x="5169785" y="52899"/>
                  </a:lnTo>
                  <a:lnTo>
                    <a:pt x="5170701" y="57500"/>
                  </a:lnTo>
                  <a:lnTo>
                    <a:pt x="5171616" y="62101"/>
                  </a:lnTo>
                  <a:lnTo>
                    <a:pt x="5172074" y="66746"/>
                  </a:lnTo>
                  <a:lnTo>
                    <a:pt x="5172074" y="71437"/>
                  </a:lnTo>
                  <a:lnTo>
                    <a:pt x="5172074" y="2414587"/>
                  </a:lnTo>
                  <a:lnTo>
                    <a:pt x="5172074" y="2419277"/>
                  </a:lnTo>
                  <a:lnTo>
                    <a:pt x="5171616" y="2423923"/>
                  </a:lnTo>
                  <a:lnTo>
                    <a:pt x="5170701" y="2428524"/>
                  </a:lnTo>
                  <a:lnTo>
                    <a:pt x="5169785" y="2433124"/>
                  </a:lnTo>
                  <a:lnTo>
                    <a:pt x="5168429" y="2437590"/>
                  </a:lnTo>
                  <a:lnTo>
                    <a:pt x="5166634" y="2441924"/>
                  </a:lnTo>
                  <a:lnTo>
                    <a:pt x="5164840" y="2446258"/>
                  </a:lnTo>
                  <a:lnTo>
                    <a:pt x="5162639" y="2450374"/>
                  </a:lnTo>
                  <a:lnTo>
                    <a:pt x="5160033" y="2454275"/>
                  </a:lnTo>
                  <a:lnTo>
                    <a:pt x="5157427" y="2458175"/>
                  </a:lnTo>
                  <a:lnTo>
                    <a:pt x="5123641" y="2482381"/>
                  </a:lnTo>
                  <a:lnTo>
                    <a:pt x="5114573" y="2484651"/>
                  </a:lnTo>
                  <a:lnTo>
                    <a:pt x="5109972" y="2485566"/>
                  </a:lnTo>
                  <a:lnTo>
                    <a:pt x="5105327" y="2486024"/>
                  </a:lnTo>
                  <a:lnTo>
                    <a:pt x="5100637" y="2486024"/>
                  </a:lnTo>
                  <a:lnTo>
                    <a:pt x="71437" y="2486024"/>
                  </a:lnTo>
                  <a:lnTo>
                    <a:pt x="66746" y="2486024"/>
                  </a:lnTo>
                  <a:lnTo>
                    <a:pt x="62100" y="2485566"/>
                  </a:lnTo>
                  <a:lnTo>
                    <a:pt x="57499" y="2484651"/>
                  </a:lnTo>
                  <a:lnTo>
                    <a:pt x="52899" y="2483736"/>
                  </a:lnTo>
                  <a:lnTo>
                    <a:pt x="48432" y="2482381"/>
                  </a:lnTo>
                  <a:lnTo>
                    <a:pt x="44099" y="2480586"/>
                  </a:lnTo>
                  <a:lnTo>
                    <a:pt x="39764" y="2478791"/>
                  </a:lnTo>
                  <a:lnTo>
                    <a:pt x="35648" y="2476590"/>
                  </a:lnTo>
                  <a:lnTo>
                    <a:pt x="31748" y="2473984"/>
                  </a:lnTo>
                  <a:lnTo>
                    <a:pt x="27848" y="2471378"/>
                  </a:lnTo>
                  <a:lnTo>
                    <a:pt x="24239" y="2468417"/>
                  </a:lnTo>
                  <a:lnTo>
                    <a:pt x="20923" y="2465100"/>
                  </a:lnTo>
                  <a:lnTo>
                    <a:pt x="17606" y="2461784"/>
                  </a:lnTo>
                  <a:lnTo>
                    <a:pt x="14645" y="2458175"/>
                  </a:lnTo>
                  <a:lnTo>
                    <a:pt x="12038" y="2454275"/>
                  </a:lnTo>
                  <a:lnTo>
                    <a:pt x="9432" y="2450375"/>
                  </a:lnTo>
                  <a:lnTo>
                    <a:pt x="1372" y="2428523"/>
                  </a:lnTo>
                  <a:lnTo>
                    <a:pt x="457" y="2423923"/>
                  </a:lnTo>
                  <a:lnTo>
                    <a:pt x="0" y="2419277"/>
                  </a:lnTo>
                  <a:lnTo>
                    <a:pt x="0" y="2414587"/>
                  </a:lnTo>
                  <a:close/>
                </a:path>
              </a:pathLst>
            </a:custGeom>
            <a:ln w="9524">
              <a:solidFill>
                <a:srgbClr val="BEDAFE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638924" y="1847849"/>
              <a:ext cx="229984" cy="230028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638924" y="2285999"/>
              <a:ext cx="152399" cy="152399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638924" y="2628899"/>
              <a:ext cx="152399" cy="152399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638924" y="2971799"/>
              <a:ext cx="152399" cy="152399"/>
            </a:xfrm>
            <a:prstGeom prst="rect">
              <a:avLst/>
            </a:prstGeom>
          </p:spPr>
        </p:pic>
        <p:pic>
          <p:nvPicPr>
            <p:cNvPr id="21" name="object 2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638924" y="3314699"/>
              <a:ext cx="152399" cy="152399"/>
            </a:xfrm>
            <a:prstGeom prst="rect">
              <a:avLst/>
            </a:prstGeom>
          </p:spPr>
        </p:pic>
        <p:pic>
          <p:nvPicPr>
            <p:cNvPr id="22" name="object 22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638924" y="3657599"/>
              <a:ext cx="152399" cy="152399"/>
            </a:xfrm>
            <a:prstGeom prst="rect">
              <a:avLst/>
            </a:prstGeom>
          </p:spPr>
        </p:pic>
      </p:grpSp>
      <p:sp>
        <p:nvSpPr>
          <p:cNvPr id="23" name="object 23"/>
          <p:cNvSpPr txBox="1"/>
          <p:nvPr/>
        </p:nvSpPr>
        <p:spPr>
          <a:xfrm>
            <a:off x="6854824" y="1807336"/>
            <a:ext cx="3127375" cy="21155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6364">
              <a:lnSpc>
                <a:spcPct val="100000"/>
              </a:lnSpc>
              <a:spcBef>
                <a:spcPts val="114"/>
              </a:spcBef>
            </a:pPr>
            <a:r>
              <a:rPr sz="1700" dirty="0">
                <a:solidFill>
                  <a:srgbClr val="1D40A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채용 담당자 관점 평가 기준</a:t>
            </a:r>
            <a:endParaRPr sz="1700"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  <a:p>
            <a:pPr marL="12700" marR="266700">
              <a:lnSpc>
                <a:spcPct val="166700"/>
              </a:lnSpc>
              <a:spcBef>
                <a:spcPts val="229"/>
              </a:spcBef>
            </a:pPr>
            <a:r>
              <a:rPr sz="13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프로젝트 명확성과 목적 </a:t>
            </a:r>
            <a:r>
              <a:rPr sz="135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이해도 </a:t>
            </a:r>
            <a:endParaRPr lang="en-US" sz="1350">
              <a:solidFill>
                <a:srgbClr val="37405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  <a:p>
            <a:pPr marL="12700" marR="266700">
              <a:lnSpc>
                <a:spcPct val="166700"/>
              </a:lnSpc>
              <a:spcBef>
                <a:spcPts val="229"/>
              </a:spcBef>
            </a:pPr>
            <a:r>
              <a:rPr sz="135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문제 </a:t>
            </a:r>
            <a:r>
              <a:rPr sz="13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해결 능력과 창의적 접근법 </a:t>
            </a:r>
            <a:r>
              <a:rPr sz="135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기술 </a:t>
            </a:r>
            <a:endParaRPr lang="en-US" sz="1350">
              <a:solidFill>
                <a:srgbClr val="37405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  <a:p>
            <a:pPr marL="12700" marR="266700">
              <a:lnSpc>
                <a:spcPct val="166700"/>
              </a:lnSpc>
              <a:spcBef>
                <a:spcPts val="229"/>
              </a:spcBef>
            </a:pPr>
            <a:r>
              <a:rPr sz="135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스택 </a:t>
            </a:r>
            <a:r>
              <a:rPr sz="13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활용 능력과 </a:t>
            </a:r>
            <a:r>
              <a:rPr sz="135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깊이 </a:t>
            </a:r>
            <a:endParaRPr lang="en-US" sz="1350">
              <a:solidFill>
                <a:srgbClr val="37405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  <a:p>
            <a:pPr marL="12700" marR="266700">
              <a:lnSpc>
                <a:spcPct val="166700"/>
              </a:lnSpc>
              <a:spcBef>
                <a:spcPts val="229"/>
              </a:spcBef>
            </a:pPr>
            <a:r>
              <a:rPr sz="135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결과물 </a:t>
            </a:r>
            <a:r>
              <a:rPr sz="13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완성도와 실용성</a:t>
            </a:r>
            <a:endParaRPr sz="1350"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  <a:p>
            <a:pPr marL="12700">
              <a:lnSpc>
                <a:spcPct val="100000"/>
              </a:lnSpc>
              <a:spcBef>
                <a:spcPts val="1080"/>
              </a:spcBef>
            </a:pPr>
            <a:r>
              <a:rPr sz="13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문서화 능력과 커뮤니케이션 스킬</a:t>
            </a:r>
            <a:endParaRPr sz="1350"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6400798" y="4314824"/>
            <a:ext cx="2514600" cy="1143000"/>
            <a:chOff x="6400798" y="4314824"/>
            <a:chExt cx="2514600" cy="1143000"/>
          </a:xfrm>
        </p:grpSpPr>
        <p:sp>
          <p:nvSpPr>
            <p:cNvPr id="25" name="object 25"/>
            <p:cNvSpPr/>
            <p:nvPr/>
          </p:nvSpPr>
          <p:spPr>
            <a:xfrm>
              <a:off x="6400798" y="4314824"/>
              <a:ext cx="2514600" cy="1143000"/>
            </a:xfrm>
            <a:custGeom>
              <a:avLst/>
              <a:gdLst/>
              <a:ahLst/>
              <a:cxnLst/>
              <a:rect l="l" t="t" r="r" b="b"/>
              <a:pathLst>
                <a:path w="2514600" h="1143000">
                  <a:moveTo>
                    <a:pt x="2443403" y="1142999"/>
                  </a:moveTo>
                  <a:lnTo>
                    <a:pt x="71197" y="1142999"/>
                  </a:lnTo>
                  <a:lnTo>
                    <a:pt x="66241" y="1142511"/>
                  </a:lnTo>
                  <a:lnTo>
                    <a:pt x="29705" y="1127377"/>
                  </a:lnTo>
                  <a:lnTo>
                    <a:pt x="3885" y="1091337"/>
                  </a:lnTo>
                  <a:lnTo>
                    <a:pt x="0" y="1071803"/>
                  </a:lnTo>
                  <a:lnTo>
                    <a:pt x="0" y="1066799"/>
                  </a:lnTo>
                  <a:lnTo>
                    <a:pt x="0" y="71196"/>
                  </a:lnTo>
                  <a:lnTo>
                    <a:pt x="15621" y="29704"/>
                  </a:lnTo>
                  <a:lnTo>
                    <a:pt x="51661" y="3885"/>
                  </a:lnTo>
                  <a:lnTo>
                    <a:pt x="71197" y="0"/>
                  </a:lnTo>
                  <a:lnTo>
                    <a:pt x="2443403" y="0"/>
                  </a:lnTo>
                  <a:lnTo>
                    <a:pt x="2484894" y="15621"/>
                  </a:lnTo>
                  <a:lnTo>
                    <a:pt x="2510713" y="51661"/>
                  </a:lnTo>
                  <a:lnTo>
                    <a:pt x="2514599" y="71196"/>
                  </a:lnTo>
                  <a:lnTo>
                    <a:pt x="2514599" y="1071803"/>
                  </a:lnTo>
                  <a:lnTo>
                    <a:pt x="2498977" y="1113293"/>
                  </a:lnTo>
                  <a:lnTo>
                    <a:pt x="2462937" y="1139113"/>
                  </a:lnTo>
                  <a:lnTo>
                    <a:pt x="2448357" y="1142511"/>
                  </a:lnTo>
                  <a:lnTo>
                    <a:pt x="2443403" y="1142999"/>
                  </a:lnTo>
                  <a:close/>
                </a:path>
              </a:pathLst>
            </a:custGeom>
            <a:solidFill>
              <a:srgbClr val="ECFDF5"/>
            </a:solidFill>
          </p:spPr>
          <p:txBody>
            <a:bodyPr wrap="square" lIns="0" tIns="0" rIns="0" bIns="0" rtlCol="0"/>
            <a:lstStyle/>
            <a:p>
              <a:endParaRPr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6" name="object 26"/>
            <p:cNvSpPr/>
            <p:nvPr/>
          </p:nvSpPr>
          <p:spPr>
            <a:xfrm>
              <a:off x="7523186" y="4476751"/>
              <a:ext cx="269875" cy="209550"/>
            </a:xfrm>
            <a:custGeom>
              <a:avLst/>
              <a:gdLst/>
              <a:ahLst/>
              <a:cxnLst/>
              <a:rect l="l" t="t" r="r" b="b"/>
              <a:pathLst>
                <a:path w="269875" h="209550">
                  <a:moveTo>
                    <a:pt x="177336" y="40052"/>
                  </a:moveTo>
                  <a:lnTo>
                    <a:pt x="176829" y="40052"/>
                  </a:lnTo>
                  <a:lnTo>
                    <a:pt x="168310" y="38604"/>
                  </a:lnTo>
                  <a:lnTo>
                    <a:pt x="159112" y="25834"/>
                  </a:lnTo>
                  <a:lnTo>
                    <a:pt x="160586" y="16905"/>
                  </a:lnTo>
                  <a:lnTo>
                    <a:pt x="167015" y="12306"/>
                  </a:lnTo>
                  <a:lnTo>
                    <a:pt x="167729" y="11815"/>
                  </a:lnTo>
                  <a:lnTo>
                    <a:pt x="188418" y="2008"/>
                  </a:lnTo>
                  <a:lnTo>
                    <a:pt x="210575" y="0"/>
                  </a:lnTo>
                  <a:lnTo>
                    <a:pt x="232105" y="5618"/>
                  </a:lnTo>
                  <a:lnTo>
                    <a:pt x="250909" y="18690"/>
                  </a:lnTo>
                  <a:lnTo>
                    <a:pt x="257390" y="28446"/>
                  </a:lnTo>
                  <a:lnTo>
                    <a:pt x="208231" y="28446"/>
                  </a:lnTo>
                  <a:lnTo>
                    <a:pt x="195881" y="29567"/>
                  </a:lnTo>
                  <a:lnTo>
                    <a:pt x="184338" y="35032"/>
                  </a:lnTo>
                  <a:lnTo>
                    <a:pt x="183624" y="35523"/>
                  </a:lnTo>
                  <a:lnTo>
                    <a:pt x="177336" y="40052"/>
                  </a:lnTo>
                  <a:close/>
                </a:path>
                <a:path w="269875" h="209550">
                  <a:moveTo>
                    <a:pt x="210402" y="150504"/>
                  </a:moveTo>
                  <a:lnTo>
                    <a:pt x="155138" y="150504"/>
                  </a:lnTo>
                  <a:lnTo>
                    <a:pt x="168679" y="147867"/>
                  </a:lnTo>
                  <a:lnTo>
                    <a:pt x="180588" y="139956"/>
                  </a:lnTo>
                  <a:lnTo>
                    <a:pt x="230702" y="89743"/>
                  </a:lnTo>
                  <a:lnTo>
                    <a:pt x="238595" y="77862"/>
                  </a:lnTo>
                  <a:lnTo>
                    <a:pt x="241232" y="64321"/>
                  </a:lnTo>
                  <a:lnTo>
                    <a:pt x="238595" y="50780"/>
                  </a:lnTo>
                  <a:lnTo>
                    <a:pt x="230684" y="38872"/>
                  </a:lnTo>
                  <a:lnTo>
                    <a:pt x="220221" y="31579"/>
                  </a:lnTo>
                  <a:lnTo>
                    <a:pt x="208231" y="28446"/>
                  </a:lnTo>
                  <a:lnTo>
                    <a:pt x="257390" y="28446"/>
                  </a:lnTo>
                  <a:lnTo>
                    <a:pt x="265099" y="40052"/>
                  </a:lnTo>
                  <a:lnTo>
                    <a:pt x="269825" y="64321"/>
                  </a:lnTo>
                  <a:lnTo>
                    <a:pt x="265099" y="88635"/>
                  </a:lnTo>
                  <a:lnTo>
                    <a:pt x="250909" y="109997"/>
                  </a:lnTo>
                  <a:lnTo>
                    <a:pt x="210402" y="150504"/>
                  </a:lnTo>
                  <a:close/>
                </a:path>
                <a:path w="269875" h="209550">
                  <a:moveTo>
                    <a:pt x="59250" y="209546"/>
                  </a:moveTo>
                  <a:lnTo>
                    <a:pt x="18916" y="190855"/>
                  </a:lnTo>
                  <a:lnTo>
                    <a:pt x="0" y="145185"/>
                  </a:lnTo>
                  <a:lnTo>
                    <a:pt x="4726" y="120910"/>
                  </a:lnTo>
                  <a:lnTo>
                    <a:pt x="18916" y="99549"/>
                  </a:lnTo>
                  <a:lnTo>
                    <a:pt x="69056" y="49409"/>
                  </a:lnTo>
                  <a:lnTo>
                    <a:pt x="90418" y="35219"/>
                  </a:lnTo>
                  <a:lnTo>
                    <a:pt x="114709" y="30489"/>
                  </a:lnTo>
                  <a:lnTo>
                    <a:pt x="139001" y="35219"/>
                  </a:lnTo>
                  <a:lnTo>
                    <a:pt x="160362" y="49409"/>
                  </a:lnTo>
                  <a:lnTo>
                    <a:pt x="167059" y="59041"/>
                  </a:lnTo>
                  <a:lnTo>
                    <a:pt x="114687" y="59041"/>
                  </a:lnTo>
                  <a:lnTo>
                    <a:pt x="101146" y="61679"/>
                  </a:lnTo>
                  <a:lnTo>
                    <a:pt x="89237" y="69590"/>
                  </a:lnTo>
                  <a:lnTo>
                    <a:pt x="39142" y="119730"/>
                  </a:lnTo>
                  <a:lnTo>
                    <a:pt x="31231" y="131639"/>
                  </a:lnTo>
                  <a:lnTo>
                    <a:pt x="28594" y="145185"/>
                  </a:lnTo>
                  <a:lnTo>
                    <a:pt x="31231" y="158739"/>
                  </a:lnTo>
                  <a:lnTo>
                    <a:pt x="39142" y="170674"/>
                  </a:lnTo>
                  <a:lnTo>
                    <a:pt x="49604" y="177967"/>
                  </a:lnTo>
                  <a:lnTo>
                    <a:pt x="61594" y="181099"/>
                  </a:lnTo>
                  <a:lnTo>
                    <a:pt x="108832" y="181099"/>
                  </a:lnTo>
                  <a:lnTo>
                    <a:pt x="110713" y="183711"/>
                  </a:lnTo>
                  <a:lnTo>
                    <a:pt x="109240" y="192641"/>
                  </a:lnTo>
                  <a:lnTo>
                    <a:pt x="102810" y="197240"/>
                  </a:lnTo>
                  <a:lnTo>
                    <a:pt x="102096" y="197731"/>
                  </a:lnTo>
                  <a:lnTo>
                    <a:pt x="81408" y="207537"/>
                  </a:lnTo>
                  <a:lnTo>
                    <a:pt x="59250" y="209546"/>
                  </a:lnTo>
                  <a:close/>
                </a:path>
                <a:path w="269875" h="209550">
                  <a:moveTo>
                    <a:pt x="153174" y="141161"/>
                  </a:moveTo>
                  <a:lnTo>
                    <a:pt x="140404" y="132053"/>
                  </a:lnTo>
                  <a:lnTo>
                    <a:pt x="138886" y="123123"/>
                  </a:lnTo>
                  <a:lnTo>
                    <a:pt x="143485" y="116694"/>
                  </a:lnTo>
                  <a:lnTo>
                    <a:pt x="143976" y="115979"/>
                  </a:lnTo>
                  <a:lnTo>
                    <a:pt x="149442" y="104436"/>
                  </a:lnTo>
                  <a:lnTo>
                    <a:pt x="150423" y="93611"/>
                  </a:lnTo>
                  <a:lnTo>
                    <a:pt x="150488" y="92896"/>
                  </a:lnTo>
                  <a:lnTo>
                    <a:pt x="150562" y="92081"/>
                  </a:lnTo>
                  <a:lnTo>
                    <a:pt x="147430" y="80078"/>
                  </a:lnTo>
                  <a:lnTo>
                    <a:pt x="140137" y="69590"/>
                  </a:lnTo>
                  <a:lnTo>
                    <a:pt x="128228" y="61679"/>
                  </a:lnTo>
                  <a:lnTo>
                    <a:pt x="114687" y="59041"/>
                  </a:lnTo>
                  <a:lnTo>
                    <a:pt x="167059" y="59041"/>
                  </a:lnTo>
                  <a:lnTo>
                    <a:pt x="173434" y="68213"/>
                  </a:lnTo>
                  <a:lnTo>
                    <a:pt x="179048" y="89743"/>
                  </a:lnTo>
                  <a:lnTo>
                    <a:pt x="177026" y="111900"/>
                  </a:lnTo>
                  <a:lnTo>
                    <a:pt x="167193" y="132589"/>
                  </a:lnTo>
                  <a:lnTo>
                    <a:pt x="166702" y="133303"/>
                  </a:lnTo>
                  <a:lnTo>
                    <a:pt x="162148" y="139688"/>
                  </a:lnTo>
                  <a:lnTo>
                    <a:pt x="153174" y="141161"/>
                  </a:lnTo>
                  <a:close/>
                </a:path>
                <a:path w="269875" h="209550">
                  <a:moveTo>
                    <a:pt x="155116" y="179056"/>
                  </a:moveTo>
                  <a:lnTo>
                    <a:pt x="109463" y="160137"/>
                  </a:lnTo>
                  <a:lnTo>
                    <a:pt x="91065" y="120910"/>
                  </a:lnTo>
                  <a:lnTo>
                    <a:pt x="90785" y="119730"/>
                  </a:lnTo>
                  <a:lnTo>
                    <a:pt x="92799" y="97664"/>
                  </a:lnTo>
                  <a:lnTo>
                    <a:pt x="102632" y="77001"/>
                  </a:lnTo>
                  <a:lnTo>
                    <a:pt x="103123" y="76287"/>
                  </a:lnTo>
                  <a:lnTo>
                    <a:pt x="107677" y="69902"/>
                  </a:lnTo>
                  <a:lnTo>
                    <a:pt x="116651" y="68429"/>
                  </a:lnTo>
                  <a:lnTo>
                    <a:pt x="129421" y="77537"/>
                  </a:lnTo>
                  <a:lnTo>
                    <a:pt x="130939" y="86467"/>
                  </a:lnTo>
                  <a:lnTo>
                    <a:pt x="126340" y="92896"/>
                  </a:lnTo>
                  <a:lnTo>
                    <a:pt x="125849" y="93611"/>
                  </a:lnTo>
                  <a:lnTo>
                    <a:pt x="120384" y="105128"/>
                  </a:lnTo>
                  <a:lnTo>
                    <a:pt x="119399" y="115979"/>
                  </a:lnTo>
                  <a:lnTo>
                    <a:pt x="119334" y="116694"/>
                  </a:lnTo>
                  <a:lnTo>
                    <a:pt x="141597" y="147867"/>
                  </a:lnTo>
                  <a:lnTo>
                    <a:pt x="155138" y="150504"/>
                  </a:lnTo>
                  <a:lnTo>
                    <a:pt x="210402" y="150504"/>
                  </a:lnTo>
                  <a:lnTo>
                    <a:pt x="200769" y="160137"/>
                  </a:lnTo>
                  <a:lnTo>
                    <a:pt x="179408" y="174327"/>
                  </a:lnTo>
                  <a:lnTo>
                    <a:pt x="155116" y="179056"/>
                  </a:lnTo>
                  <a:close/>
                </a:path>
                <a:path w="269875" h="209550">
                  <a:moveTo>
                    <a:pt x="108832" y="181099"/>
                  </a:moveTo>
                  <a:lnTo>
                    <a:pt x="61594" y="181099"/>
                  </a:lnTo>
                  <a:lnTo>
                    <a:pt x="73945" y="179979"/>
                  </a:lnTo>
                  <a:lnTo>
                    <a:pt x="85487" y="174513"/>
                  </a:lnTo>
                  <a:lnTo>
                    <a:pt x="86201" y="174022"/>
                  </a:lnTo>
                  <a:lnTo>
                    <a:pt x="92586" y="169424"/>
                  </a:lnTo>
                  <a:lnTo>
                    <a:pt x="101516" y="170942"/>
                  </a:lnTo>
                  <a:lnTo>
                    <a:pt x="108832" y="181099"/>
                  </a:lnTo>
                  <a:close/>
                </a:path>
              </a:pathLst>
            </a:custGeom>
            <a:solidFill>
              <a:srgbClr val="049569"/>
            </a:solidFill>
          </p:spPr>
          <p:txBody>
            <a:bodyPr wrap="square" lIns="0" tIns="0" rIns="0" bIns="0" rtlCol="0"/>
            <a:lstStyle/>
            <a:p>
              <a:endParaRPr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7" name="object 27"/>
            <p:cNvSpPr/>
            <p:nvPr/>
          </p:nvSpPr>
          <p:spPr>
            <a:xfrm>
              <a:off x="7219948" y="5048249"/>
              <a:ext cx="876300" cy="247650"/>
            </a:xfrm>
            <a:custGeom>
              <a:avLst/>
              <a:gdLst/>
              <a:ahLst/>
              <a:cxnLst/>
              <a:rect l="l" t="t" r="r" b="b"/>
              <a:pathLst>
                <a:path w="876300" h="247650">
                  <a:moveTo>
                    <a:pt x="760605" y="247649"/>
                  </a:moveTo>
                  <a:lnTo>
                    <a:pt x="115694" y="247649"/>
                  </a:lnTo>
                  <a:lnTo>
                    <a:pt x="107641" y="246857"/>
                  </a:lnTo>
                  <a:lnTo>
                    <a:pt x="68927" y="235112"/>
                  </a:lnTo>
                  <a:lnTo>
                    <a:pt x="30518" y="205633"/>
                  </a:lnTo>
                  <a:lnTo>
                    <a:pt x="6314" y="163698"/>
                  </a:lnTo>
                  <a:lnTo>
                    <a:pt x="0" y="131955"/>
                  </a:lnTo>
                  <a:lnTo>
                    <a:pt x="0" y="123824"/>
                  </a:lnTo>
                  <a:lnTo>
                    <a:pt x="0" y="115694"/>
                  </a:lnTo>
                  <a:lnTo>
                    <a:pt x="12536" y="68927"/>
                  </a:lnTo>
                  <a:lnTo>
                    <a:pt x="42016" y="30517"/>
                  </a:lnTo>
                  <a:lnTo>
                    <a:pt x="83950" y="6313"/>
                  </a:lnTo>
                  <a:lnTo>
                    <a:pt x="115694" y="0"/>
                  </a:lnTo>
                  <a:lnTo>
                    <a:pt x="760605" y="0"/>
                  </a:lnTo>
                  <a:lnTo>
                    <a:pt x="807372" y="12536"/>
                  </a:lnTo>
                  <a:lnTo>
                    <a:pt x="845781" y="42016"/>
                  </a:lnTo>
                  <a:lnTo>
                    <a:pt x="869985" y="83950"/>
                  </a:lnTo>
                  <a:lnTo>
                    <a:pt x="876300" y="115694"/>
                  </a:lnTo>
                  <a:lnTo>
                    <a:pt x="876300" y="131955"/>
                  </a:lnTo>
                  <a:lnTo>
                    <a:pt x="863762" y="178722"/>
                  </a:lnTo>
                  <a:lnTo>
                    <a:pt x="834283" y="217131"/>
                  </a:lnTo>
                  <a:lnTo>
                    <a:pt x="792348" y="241334"/>
                  </a:lnTo>
                  <a:lnTo>
                    <a:pt x="768657" y="246857"/>
                  </a:lnTo>
                  <a:lnTo>
                    <a:pt x="760605" y="247649"/>
                  </a:lnTo>
                  <a:close/>
                </a:path>
              </a:pathLst>
            </a:custGeom>
            <a:solidFill>
              <a:srgbClr val="EBF7FF"/>
            </a:solidFill>
          </p:spPr>
          <p:txBody>
            <a:bodyPr wrap="square" lIns="0" tIns="0" rIns="0" bIns="0" rtlCol="0"/>
            <a:lstStyle/>
            <a:p>
              <a:endParaRPr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8" name="object 28"/>
            <p:cNvSpPr/>
            <p:nvPr/>
          </p:nvSpPr>
          <p:spPr>
            <a:xfrm>
              <a:off x="7219948" y="5048249"/>
              <a:ext cx="876300" cy="247650"/>
            </a:xfrm>
            <a:custGeom>
              <a:avLst/>
              <a:gdLst/>
              <a:ahLst/>
              <a:cxnLst/>
              <a:rect l="l" t="t" r="r" b="b"/>
              <a:pathLst>
                <a:path w="876300" h="247650">
                  <a:moveTo>
                    <a:pt x="0" y="123824"/>
                  </a:moveTo>
                  <a:lnTo>
                    <a:pt x="0" y="115694"/>
                  </a:lnTo>
                  <a:lnTo>
                    <a:pt x="792" y="107641"/>
                  </a:lnTo>
                  <a:lnTo>
                    <a:pt x="2379" y="99667"/>
                  </a:lnTo>
                  <a:lnTo>
                    <a:pt x="3965" y="91693"/>
                  </a:lnTo>
                  <a:lnTo>
                    <a:pt x="6314" y="83950"/>
                  </a:lnTo>
                  <a:lnTo>
                    <a:pt x="9425" y="76438"/>
                  </a:lnTo>
                  <a:lnTo>
                    <a:pt x="12536" y="68927"/>
                  </a:lnTo>
                  <a:lnTo>
                    <a:pt x="36267" y="36267"/>
                  </a:lnTo>
                  <a:lnTo>
                    <a:pt x="42016" y="30517"/>
                  </a:lnTo>
                  <a:lnTo>
                    <a:pt x="76438" y="9424"/>
                  </a:lnTo>
                  <a:lnTo>
                    <a:pt x="99667" y="2379"/>
                  </a:lnTo>
                  <a:lnTo>
                    <a:pt x="107642" y="792"/>
                  </a:lnTo>
                  <a:lnTo>
                    <a:pt x="115694" y="0"/>
                  </a:lnTo>
                  <a:lnTo>
                    <a:pt x="123825" y="0"/>
                  </a:lnTo>
                  <a:lnTo>
                    <a:pt x="752475" y="0"/>
                  </a:lnTo>
                  <a:lnTo>
                    <a:pt x="760605" y="0"/>
                  </a:lnTo>
                  <a:lnTo>
                    <a:pt x="768657" y="792"/>
                  </a:lnTo>
                  <a:lnTo>
                    <a:pt x="776632" y="2379"/>
                  </a:lnTo>
                  <a:lnTo>
                    <a:pt x="784606" y="3964"/>
                  </a:lnTo>
                  <a:lnTo>
                    <a:pt x="792348" y="6313"/>
                  </a:lnTo>
                  <a:lnTo>
                    <a:pt x="799860" y="9424"/>
                  </a:lnTo>
                  <a:lnTo>
                    <a:pt x="807372" y="12536"/>
                  </a:lnTo>
                  <a:lnTo>
                    <a:pt x="840032" y="36267"/>
                  </a:lnTo>
                  <a:lnTo>
                    <a:pt x="845781" y="42016"/>
                  </a:lnTo>
                  <a:lnTo>
                    <a:pt x="866873" y="76438"/>
                  </a:lnTo>
                  <a:lnTo>
                    <a:pt x="873920" y="99667"/>
                  </a:lnTo>
                  <a:lnTo>
                    <a:pt x="875506" y="107641"/>
                  </a:lnTo>
                  <a:lnTo>
                    <a:pt x="876300" y="115694"/>
                  </a:lnTo>
                  <a:lnTo>
                    <a:pt x="876300" y="123824"/>
                  </a:lnTo>
                  <a:lnTo>
                    <a:pt x="876300" y="131955"/>
                  </a:lnTo>
                  <a:lnTo>
                    <a:pt x="875506" y="140007"/>
                  </a:lnTo>
                  <a:lnTo>
                    <a:pt x="873920" y="147981"/>
                  </a:lnTo>
                  <a:lnTo>
                    <a:pt x="872334" y="155956"/>
                  </a:lnTo>
                  <a:lnTo>
                    <a:pt x="869985" y="163698"/>
                  </a:lnTo>
                  <a:lnTo>
                    <a:pt x="866874" y="171210"/>
                  </a:lnTo>
                  <a:lnTo>
                    <a:pt x="863762" y="178722"/>
                  </a:lnTo>
                  <a:lnTo>
                    <a:pt x="859948" y="185857"/>
                  </a:lnTo>
                  <a:lnTo>
                    <a:pt x="855431" y="192618"/>
                  </a:lnTo>
                  <a:lnTo>
                    <a:pt x="850914" y="199378"/>
                  </a:lnTo>
                  <a:lnTo>
                    <a:pt x="845781" y="205633"/>
                  </a:lnTo>
                  <a:lnTo>
                    <a:pt x="840032" y="211382"/>
                  </a:lnTo>
                  <a:lnTo>
                    <a:pt x="834283" y="217131"/>
                  </a:lnTo>
                  <a:lnTo>
                    <a:pt x="828028" y="222264"/>
                  </a:lnTo>
                  <a:lnTo>
                    <a:pt x="821267" y="226780"/>
                  </a:lnTo>
                  <a:lnTo>
                    <a:pt x="814507" y="231298"/>
                  </a:lnTo>
                  <a:lnTo>
                    <a:pt x="776632" y="245270"/>
                  </a:lnTo>
                  <a:lnTo>
                    <a:pt x="760605" y="247649"/>
                  </a:lnTo>
                  <a:lnTo>
                    <a:pt x="752475" y="247649"/>
                  </a:lnTo>
                  <a:lnTo>
                    <a:pt x="123825" y="247649"/>
                  </a:lnTo>
                  <a:lnTo>
                    <a:pt x="115694" y="247649"/>
                  </a:lnTo>
                  <a:lnTo>
                    <a:pt x="107641" y="246857"/>
                  </a:lnTo>
                  <a:lnTo>
                    <a:pt x="68927" y="235112"/>
                  </a:lnTo>
                  <a:lnTo>
                    <a:pt x="55031" y="226780"/>
                  </a:lnTo>
                  <a:lnTo>
                    <a:pt x="48270" y="222264"/>
                  </a:lnTo>
                  <a:lnTo>
                    <a:pt x="42016" y="217131"/>
                  </a:lnTo>
                  <a:lnTo>
                    <a:pt x="36267" y="211382"/>
                  </a:lnTo>
                  <a:lnTo>
                    <a:pt x="30518" y="205633"/>
                  </a:lnTo>
                  <a:lnTo>
                    <a:pt x="9425" y="171210"/>
                  </a:lnTo>
                  <a:lnTo>
                    <a:pt x="6314" y="163698"/>
                  </a:lnTo>
                  <a:lnTo>
                    <a:pt x="3965" y="155956"/>
                  </a:lnTo>
                  <a:lnTo>
                    <a:pt x="2379" y="147981"/>
                  </a:lnTo>
                  <a:lnTo>
                    <a:pt x="792" y="140007"/>
                  </a:lnTo>
                  <a:lnTo>
                    <a:pt x="0" y="131955"/>
                  </a:lnTo>
                  <a:lnTo>
                    <a:pt x="0" y="123824"/>
                  </a:lnTo>
                  <a:close/>
                </a:path>
              </a:pathLst>
            </a:custGeom>
            <a:ln w="19049">
              <a:solidFill>
                <a:srgbClr val="8FCCF4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6621296" y="4780089"/>
            <a:ext cx="2038847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11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데모</a:t>
            </a:r>
            <a:r>
              <a:rPr sz="10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/GitHub </a:t>
            </a:r>
            <a:r>
              <a:rPr sz="11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링크 포함 시 가산점</a:t>
            </a:r>
            <a:endParaRPr sz="1150"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  <a:p>
            <a:pPr algn="ctr">
              <a:lnSpc>
                <a:spcPct val="100000"/>
              </a:lnSpc>
              <a:spcBef>
                <a:spcPts val="869"/>
              </a:spcBef>
            </a:pPr>
            <a:r>
              <a:rPr sz="1150" dirty="0">
                <a:solidFill>
                  <a:srgbClr val="2B528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신뢰도 상승</a:t>
            </a:r>
            <a:endParaRPr sz="1150"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</p:txBody>
      </p:sp>
      <p:pic>
        <p:nvPicPr>
          <p:cNvPr id="30" name="object 30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0239374" y="4467225"/>
            <a:ext cx="171450" cy="228600"/>
          </a:xfrm>
          <a:prstGeom prst="rect">
            <a:avLst/>
          </a:prstGeom>
        </p:spPr>
      </p:pic>
      <p:grpSp>
        <p:nvGrpSpPr>
          <p:cNvPr id="31" name="object 31"/>
          <p:cNvGrpSpPr/>
          <p:nvPr/>
        </p:nvGrpSpPr>
        <p:grpSpPr>
          <a:xfrm>
            <a:off x="9877424" y="5038724"/>
            <a:ext cx="895350" cy="266700"/>
            <a:chOff x="9877424" y="5038724"/>
            <a:chExt cx="895350" cy="266700"/>
          </a:xfrm>
        </p:grpSpPr>
        <p:sp>
          <p:nvSpPr>
            <p:cNvPr id="32" name="object 32"/>
            <p:cNvSpPr/>
            <p:nvPr/>
          </p:nvSpPr>
          <p:spPr>
            <a:xfrm>
              <a:off x="9886949" y="5048249"/>
              <a:ext cx="876300" cy="247650"/>
            </a:xfrm>
            <a:custGeom>
              <a:avLst/>
              <a:gdLst/>
              <a:ahLst/>
              <a:cxnLst/>
              <a:rect l="l" t="t" r="r" b="b"/>
              <a:pathLst>
                <a:path w="876300" h="247650">
                  <a:moveTo>
                    <a:pt x="760604" y="247649"/>
                  </a:moveTo>
                  <a:lnTo>
                    <a:pt x="115694" y="247649"/>
                  </a:lnTo>
                  <a:lnTo>
                    <a:pt x="107641" y="246857"/>
                  </a:lnTo>
                  <a:lnTo>
                    <a:pt x="68926" y="235112"/>
                  </a:lnTo>
                  <a:lnTo>
                    <a:pt x="30516" y="205633"/>
                  </a:lnTo>
                  <a:lnTo>
                    <a:pt x="6312" y="163698"/>
                  </a:lnTo>
                  <a:lnTo>
                    <a:pt x="0" y="131955"/>
                  </a:lnTo>
                  <a:lnTo>
                    <a:pt x="0" y="123824"/>
                  </a:lnTo>
                  <a:lnTo>
                    <a:pt x="0" y="115694"/>
                  </a:lnTo>
                  <a:lnTo>
                    <a:pt x="12535" y="68927"/>
                  </a:lnTo>
                  <a:lnTo>
                    <a:pt x="42014" y="30517"/>
                  </a:lnTo>
                  <a:lnTo>
                    <a:pt x="83950" y="6313"/>
                  </a:lnTo>
                  <a:lnTo>
                    <a:pt x="115694" y="0"/>
                  </a:lnTo>
                  <a:lnTo>
                    <a:pt x="760604" y="0"/>
                  </a:lnTo>
                  <a:lnTo>
                    <a:pt x="807371" y="12536"/>
                  </a:lnTo>
                  <a:lnTo>
                    <a:pt x="845779" y="42016"/>
                  </a:lnTo>
                  <a:lnTo>
                    <a:pt x="869982" y="83950"/>
                  </a:lnTo>
                  <a:lnTo>
                    <a:pt x="876298" y="115694"/>
                  </a:lnTo>
                  <a:lnTo>
                    <a:pt x="876298" y="131955"/>
                  </a:lnTo>
                  <a:lnTo>
                    <a:pt x="863761" y="178722"/>
                  </a:lnTo>
                  <a:lnTo>
                    <a:pt x="834281" y="217131"/>
                  </a:lnTo>
                  <a:lnTo>
                    <a:pt x="792346" y="241334"/>
                  </a:lnTo>
                  <a:lnTo>
                    <a:pt x="768656" y="246857"/>
                  </a:lnTo>
                  <a:lnTo>
                    <a:pt x="760604" y="247649"/>
                  </a:lnTo>
                  <a:close/>
                </a:path>
              </a:pathLst>
            </a:custGeom>
            <a:solidFill>
              <a:srgbClr val="EBF7FF"/>
            </a:solidFill>
          </p:spPr>
          <p:txBody>
            <a:bodyPr wrap="square" lIns="0" tIns="0" rIns="0" bIns="0" rtlCol="0"/>
            <a:lstStyle/>
            <a:p>
              <a:endParaRPr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33" name="object 33"/>
            <p:cNvSpPr/>
            <p:nvPr/>
          </p:nvSpPr>
          <p:spPr>
            <a:xfrm>
              <a:off x="9886949" y="5048249"/>
              <a:ext cx="876300" cy="247650"/>
            </a:xfrm>
            <a:custGeom>
              <a:avLst/>
              <a:gdLst/>
              <a:ahLst/>
              <a:cxnLst/>
              <a:rect l="l" t="t" r="r" b="b"/>
              <a:pathLst>
                <a:path w="876300" h="247650">
                  <a:moveTo>
                    <a:pt x="0" y="123824"/>
                  </a:moveTo>
                  <a:lnTo>
                    <a:pt x="0" y="115694"/>
                  </a:lnTo>
                  <a:lnTo>
                    <a:pt x="792" y="107641"/>
                  </a:lnTo>
                  <a:lnTo>
                    <a:pt x="2378" y="99667"/>
                  </a:lnTo>
                  <a:lnTo>
                    <a:pt x="3963" y="91693"/>
                  </a:lnTo>
                  <a:lnTo>
                    <a:pt x="20866" y="55030"/>
                  </a:lnTo>
                  <a:lnTo>
                    <a:pt x="36266" y="36267"/>
                  </a:lnTo>
                  <a:lnTo>
                    <a:pt x="42014" y="30517"/>
                  </a:lnTo>
                  <a:lnTo>
                    <a:pt x="48269" y="25384"/>
                  </a:lnTo>
                  <a:lnTo>
                    <a:pt x="55030" y="20867"/>
                  </a:lnTo>
                  <a:lnTo>
                    <a:pt x="61790" y="16350"/>
                  </a:lnTo>
                  <a:lnTo>
                    <a:pt x="99668" y="2379"/>
                  </a:lnTo>
                  <a:lnTo>
                    <a:pt x="107641" y="792"/>
                  </a:lnTo>
                  <a:lnTo>
                    <a:pt x="115694" y="0"/>
                  </a:lnTo>
                  <a:lnTo>
                    <a:pt x="123824" y="0"/>
                  </a:lnTo>
                  <a:lnTo>
                    <a:pt x="752474" y="0"/>
                  </a:lnTo>
                  <a:lnTo>
                    <a:pt x="760604" y="0"/>
                  </a:lnTo>
                  <a:lnTo>
                    <a:pt x="768656" y="792"/>
                  </a:lnTo>
                  <a:lnTo>
                    <a:pt x="776630" y="2379"/>
                  </a:lnTo>
                  <a:lnTo>
                    <a:pt x="784604" y="3964"/>
                  </a:lnTo>
                  <a:lnTo>
                    <a:pt x="792346" y="6313"/>
                  </a:lnTo>
                  <a:lnTo>
                    <a:pt x="799859" y="9424"/>
                  </a:lnTo>
                  <a:lnTo>
                    <a:pt x="807371" y="12536"/>
                  </a:lnTo>
                  <a:lnTo>
                    <a:pt x="840031" y="36267"/>
                  </a:lnTo>
                  <a:lnTo>
                    <a:pt x="863761" y="68927"/>
                  </a:lnTo>
                  <a:lnTo>
                    <a:pt x="875505" y="107641"/>
                  </a:lnTo>
                  <a:lnTo>
                    <a:pt x="876299" y="123824"/>
                  </a:lnTo>
                  <a:lnTo>
                    <a:pt x="876298" y="131955"/>
                  </a:lnTo>
                  <a:lnTo>
                    <a:pt x="866872" y="171210"/>
                  </a:lnTo>
                  <a:lnTo>
                    <a:pt x="845779" y="205633"/>
                  </a:lnTo>
                  <a:lnTo>
                    <a:pt x="821267" y="226780"/>
                  </a:lnTo>
                  <a:lnTo>
                    <a:pt x="814507" y="231298"/>
                  </a:lnTo>
                  <a:lnTo>
                    <a:pt x="776630" y="245270"/>
                  </a:lnTo>
                  <a:lnTo>
                    <a:pt x="768656" y="246857"/>
                  </a:lnTo>
                  <a:lnTo>
                    <a:pt x="760604" y="247649"/>
                  </a:lnTo>
                  <a:lnTo>
                    <a:pt x="752474" y="247649"/>
                  </a:lnTo>
                  <a:lnTo>
                    <a:pt x="123824" y="247649"/>
                  </a:lnTo>
                  <a:lnTo>
                    <a:pt x="115694" y="247649"/>
                  </a:lnTo>
                  <a:lnTo>
                    <a:pt x="107641" y="246857"/>
                  </a:lnTo>
                  <a:lnTo>
                    <a:pt x="99668" y="245270"/>
                  </a:lnTo>
                  <a:lnTo>
                    <a:pt x="91693" y="243683"/>
                  </a:lnTo>
                  <a:lnTo>
                    <a:pt x="55030" y="226780"/>
                  </a:lnTo>
                  <a:lnTo>
                    <a:pt x="48269" y="222264"/>
                  </a:lnTo>
                  <a:lnTo>
                    <a:pt x="42014" y="217131"/>
                  </a:lnTo>
                  <a:lnTo>
                    <a:pt x="36266" y="211382"/>
                  </a:lnTo>
                  <a:lnTo>
                    <a:pt x="30516" y="205633"/>
                  </a:lnTo>
                  <a:lnTo>
                    <a:pt x="9423" y="171210"/>
                  </a:lnTo>
                  <a:lnTo>
                    <a:pt x="6312" y="163698"/>
                  </a:lnTo>
                  <a:lnTo>
                    <a:pt x="3963" y="155956"/>
                  </a:lnTo>
                  <a:lnTo>
                    <a:pt x="2378" y="147981"/>
                  </a:lnTo>
                  <a:lnTo>
                    <a:pt x="792" y="140007"/>
                  </a:lnTo>
                  <a:lnTo>
                    <a:pt x="0" y="131955"/>
                  </a:lnTo>
                  <a:lnTo>
                    <a:pt x="0" y="123824"/>
                  </a:lnTo>
                  <a:close/>
                </a:path>
              </a:pathLst>
            </a:custGeom>
            <a:ln w="19049">
              <a:solidFill>
                <a:srgbClr val="8FCCF4"/>
              </a:solidFill>
            </a:ln>
          </p:spPr>
          <p:txBody>
            <a:bodyPr wrap="square" lIns="0" tIns="0" rIns="0" bIns="0" rtlCol="0"/>
            <a:lstStyle/>
            <a:p>
              <a:endParaRPr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34" name="object 34"/>
          <p:cNvSpPr txBox="1"/>
          <p:nvPr/>
        </p:nvSpPr>
        <p:spPr>
          <a:xfrm>
            <a:off x="9587144" y="4780089"/>
            <a:ext cx="1511400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11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제목</a:t>
            </a:r>
            <a:r>
              <a:rPr sz="10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/</a:t>
            </a:r>
            <a:r>
              <a:rPr sz="11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분량</a:t>
            </a:r>
            <a:r>
              <a:rPr sz="10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/</a:t>
            </a:r>
            <a:r>
              <a:rPr sz="1150" dirty="0">
                <a:solidFill>
                  <a:srgbClr val="37405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정리는 필수</a:t>
            </a:r>
            <a:endParaRPr sz="1150"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  <a:p>
            <a:pPr algn="ctr">
              <a:lnSpc>
                <a:spcPct val="100000"/>
              </a:lnSpc>
              <a:spcBef>
                <a:spcPts val="869"/>
              </a:spcBef>
            </a:pPr>
            <a:r>
              <a:rPr sz="1150" dirty="0">
                <a:solidFill>
                  <a:srgbClr val="2B528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첫인상 결정</a:t>
            </a:r>
            <a:endParaRPr sz="1150">
              <a:latin typeface="Noto Sans KR" panose="020B0200000000000000" pitchFamily="50" charset="-127"/>
              <a:ea typeface="Noto Sans KR" panose="020B0200000000000000" pitchFamily="50" charset="-127"/>
              <a:cs typeface="Dotum"/>
            </a:endParaRPr>
          </a:p>
        </p:txBody>
      </p:sp>
      <p:pic>
        <p:nvPicPr>
          <p:cNvPr id="35" name="object 35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7391400" y="6019799"/>
            <a:ext cx="91672" cy="133350"/>
          </a:xfrm>
          <a:prstGeom prst="rect">
            <a:avLst/>
          </a:prstGeom>
        </p:spPr>
      </p:pic>
      <p:sp>
        <p:nvSpPr>
          <p:cNvPr id="36" name="object 36"/>
          <p:cNvSpPr txBox="1"/>
          <p:nvPr/>
        </p:nvSpPr>
        <p:spPr>
          <a:xfrm>
            <a:off x="7550745" y="5970714"/>
            <a:ext cx="4227513" cy="19428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150" dirty="0">
                <a:solidFill>
                  <a:srgbClr val="6A728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프로젝트 과정에서의 어려움과 해결 방법</a:t>
            </a:r>
            <a:r>
              <a:rPr sz="1050" dirty="0">
                <a:solidFill>
                  <a:srgbClr val="6A728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, </a:t>
            </a:r>
            <a:r>
              <a:rPr sz="1150" dirty="0">
                <a:solidFill>
                  <a:srgbClr val="6A728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Dotum"/>
              </a:rPr>
              <a:t>개선점도 함께 기록하세요</a:t>
            </a:r>
            <a:r>
              <a:rPr sz="1050" dirty="0">
                <a:solidFill>
                  <a:srgbClr val="6A728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egoe UI"/>
              </a:rPr>
              <a:t>!</a:t>
            </a:r>
            <a:endParaRPr sz="1050">
              <a:latin typeface="Noto Sans KR" panose="020B0200000000000000" pitchFamily="50" charset="-127"/>
              <a:ea typeface="Noto Sans KR" panose="020B0200000000000000" pitchFamily="50" charset="-127"/>
              <a:cs typeface="Segoe U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예시 </a:t>
            </a:r>
            <a:r>
              <a:rPr sz="3000" b="1" dirty="0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1 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–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유튜브데이터요약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08154F26-C684-0A1E-176B-55CAF6039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179" y="1904206"/>
            <a:ext cx="10434537" cy="38653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4694" y="528224"/>
            <a:ext cx="10591506" cy="611417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</a:t>
            </a:r>
            <a:r>
              <a:rPr>
                <a:latin typeface="Noto Sans KR" panose="020B0200000000000000" pitchFamily="50" charset="-127"/>
                <a:ea typeface="Noto Sans KR" panose="020B0200000000000000" pitchFamily="50" charset="-127"/>
              </a:rPr>
              <a:t>예시 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2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–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RSS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데이터수집 및 요약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D907B34-6C43-6BF1-80D6-1BECB7AB5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1703655"/>
            <a:ext cx="4974067" cy="454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684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4694" y="528224"/>
            <a:ext cx="10591506" cy="611417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</a:t>
            </a:r>
            <a:r>
              <a:rPr>
                <a:latin typeface="Noto Sans KR" panose="020B0200000000000000" pitchFamily="50" charset="-127"/>
                <a:ea typeface="Noto Sans KR" panose="020B0200000000000000" pitchFamily="50" charset="-127"/>
              </a:rPr>
              <a:t>예시 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3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–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정부기관 데이터크롤링 및 수집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1049E3D-9BB4-81D0-2B84-01FEDF25E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523206"/>
            <a:ext cx="7924800" cy="489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548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4694" y="528224"/>
            <a:ext cx="10591506" cy="611417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</a:t>
            </a:r>
            <a:r>
              <a:rPr>
                <a:latin typeface="Noto Sans KR" panose="020B0200000000000000" pitchFamily="50" charset="-127"/>
                <a:ea typeface="Noto Sans KR" panose="020B0200000000000000" pitchFamily="50" charset="-127"/>
              </a:rPr>
              <a:t>예시 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4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–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네이버블로그 포스팅 데이터 수집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9DEA576-AAAF-08F1-316A-7D564053D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694" y="1980406"/>
            <a:ext cx="10777730" cy="315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0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4694" y="528224"/>
            <a:ext cx="10591506" cy="611417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</a:t>
            </a:r>
            <a:r>
              <a:rPr>
                <a:latin typeface="Noto Sans KR" panose="020B0200000000000000" pitchFamily="50" charset="-127"/>
                <a:ea typeface="Noto Sans KR" panose="020B0200000000000000" pitchFamily="50" charset="-127"/>
              </a:rPr>
              <a:t>예시 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5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–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n8n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으로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CRM 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서비스개발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41FE36-54EF-43A5-F348-37F032907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074" y="2209006"/>
            <a:ext cx="10716126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06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4694" y="528224"/>
            <a:ext cx="10591506" cy="611417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</a:t>
            </a:r>
            <a:r>
              <a:rPr>
                <a:latin typeface="Noto Sans KR" panose="020B0200000000000000" pitchFamily="50" charset="-127"/>
                <a:ea typeface="Noto Sans KR" panose="020B0200000000000000" pitchFamily="50" charset="-127"/>
              </a:rPr>
              <a:t>예시 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6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–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</a:t>
            </a:r>
            <a:r>
              <a:rPr lang="en-US" altLang="ko-KR">
                <a:latin typeface="Noto Sans KR" panose="020B0200000000000000" pitchFamily="50" charset="-127"/>
                <a:ea typeface="Noto Sans KR" panose="020B0200000000000000" pitchFamily="50" charset="-127"/>
              </a:rPr>
              <a:t>n8n</a:t>
            </a:r>
            <a:r>
              <a:rPr lang="ko-KR" altLang="en-US">
                <a:latin typeface="Noto Sans KR" panose="020B0200000000000000" pitchFamily="50" charset="-127"/>
                <a:ea typeface="Noto Sans KR" panose="020B0200000000000000" pitchFamily="50" charset="-127"/>
              </a:rPr>
              <a:t>으로 블로그자동화서비스개발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5DA1D73-A99D-ED6A-45B4-3CD45E854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599406"/>
            <a:ext cx="8915400" cy="426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404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4694" y="528224"/>
            <a:ext cx="10591506" cy="611417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</a:t>
            </a:r>
            <a:r>
              <a:rPr>
                <a:latin typeface="Noto Sans KR" panose="020B0200000000000000" pitchFamily="50" charset="-127"/>
                <a:ea typeface="Noto Sans KR" panose="020B0200000000000000" pitchFamily="50" charset="-127"/>
              </a:rPr>
              <a:t>예시 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7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–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</a:t>
            </a:r>
            <a:r>
              <a:rPr lang="ko-KR" altLang="en-US"/>
              <a:t>유튜브영상 스크립트 요약 개발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D9E22D4-787C-FC1E-2015-96343B8A6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097" y="1675606"/>
            <a:ext cx="9727806" cy="449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890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827484"/>
            <a:ext cx="285750" cy="250190"/>
          </a:xfrm>
          <a:custGeom>
            <a:avLst/>
            <a:gdLst/>
            <a:ahLst/>
            <a:cxnLst/>
            <a:rect l="l" t="t" r="r" b="b"/>
            <a:pathLst>
              <a:path w="285750" h="250190">
                <a:moveTo>
                  <a:pt x="93315" y="214312"/>
                </a:moveTo>
                <a:lnTo>
                  <a:pt x="49559" y="214312"/>
                </a:lnTo>
                <a:lnTo>
                  <a:pt x="53578" y="210294"/>
                </a:lnTo>
                <a:lnTo>
                  <a:pt x="53578" y="35718"/>
                </a:lnTo>
                <a:lnTo>
                  <a:pt x="56388" y="21826"/>
                </a:lnTo>
                <a:lnTo>
                  <a:pt x="64049" y="10471"/>
                </a:lnTo>
                <a:lnTo>
                  <a:pt x="75404" y="2810"/>
                </a:lnTo>
                <a:lnTo>
                  <a:pt x="89296" y="0"/>
                </a:lnTo>
                <a:lnTo>
                  <a:pt x="250031" y="0"/>
                </a:lnTo>
                <a:lnTo>
                  <a:pt x="263923" y="2810"/>
                </a:lnTo>
                <a:lnTo>
                  <a:pt x="275278" y="10471"/>
                </a:lnTo>
                <a:lnTo>
                  <a:pt x="282939" y="21826"/>
                </a:lnTo>
                <a:lnTo>
                  <a:pt x="285750" y="35718"/>
                </a:lnTo>
                <a:lnTo>
                  <a:pt x="95268" y="35718"/>
                </a:lnTo>
                <a:lnTo>
                  <a:pt x="89296" y="41690"/>
                </a:lnTo>
                <a:lnTo>
                  <a:pt x="89296" y="101184"/>
                </a:lnTo>
                <a:lnTo>
                  <a:pt x="95268" y="107156"/>
                </a:lnTo>
                <a:lnTo>
                  <a:pt x="285750" y="107156"/>
                </a:lnTo>
                <a:lnTo>
                  <a:pt x="285750" y="142875"/>
                </a:lnTo>
                <a:lnTo>
                  <a:pt x="93315" y="142875"/>
                </a:lnTo>
                <a:lnTo>
                  <a:pt x="89296" y="146893"/>
                </a:lnTo>
                <a:lnTo>
                  <a:pt x="89296" y="156716"/>
                </a:lnTo>
                <a:lnTo>
                  <a:pt x="93315" y="160734"/>
                </a:lnTo>
                <a:lnTo>
                  <a:pt x="285750" y="160734"/>
                </a:lnTo>
                <a:lnTo>
                  <a:pt x="285750" y="196453"/>
                </a:lnTo>
                <a:lnTo>
                  <a:pt x="93315" y="196453"/>
                </a:lnTo>
                <a:lnTo>
                  <a:pt x="89296" y="200471"/>
                </a:lnTo>
                <a:lnTo>
                  <a:pt x="89296" y="210294"/>
                </a:lnTo>
                <a:lnTo>
                  <a:pt x="93315" y="214312"/>
                </a:lnTo>
                <a:close/>
              </a:path>
              <a:path w="285750" h="250190">
                <a:moveTo>
                  <a:pt x="250031" y="250031"/>
                </a:moveTo>
                <a:lnTo>
                  <a:pt x="44648" y="250031"/>
                </a:lnTo>
                <a:lnTo>
                  <a:pt x="27265" y="246523"/>
                </a:lnTo>
                <a:lnTo>
                  <a:pt x="13073" y="236957"/>
                </a:lnTo>
                <a:lnTo>
                  <a:pt x="3507" y="222766"/>
                </a:lnTo>
                <a:lnTo>
                  <a:pt x="0" y="205382"/>
                </a:lnTo>
                <a:lnTo>
                  <a:pt x="0" y="43699"/>
                </a:lnTo>
                <a:lnTo>
                  <a:pt x="7980" y="35718"/>
                </a:lnTo>
                <a:lnTo>
                  <a:pt x="27737" y="35718"/>
                </a:lnTo>
                <a:lnTo>
                  <a:pt x="35718" y="43699"/>
                </a:lnTo>
                <a:lnTo>
                  <a:pt x="35718" y="210294"/>
                </a:lnTo>
                <a:lnTo>
                  <a:pt x="39737" y="214312"/>
                </a:lnTo>
                <a:lnTo>
                  <a:pt x="285750" y="214312"/>
                </a:lnTo>
                <a:lnTo>
                  <a:pt x="282939" y="228204"/>
                </a:lnTo>
                <a:lnTo>
                  <a:pt x="275278" y="239559"/>
                </a:lnTo>
                <a:lnTo>
                  <a:pt x="263923" y="247220"/>
                </a:lnTo>
                <a:lnTo>
                  <a:pt x="250031" y="250031"/>
                </a:lnTo>
                <a:close/>
              </a:path>
              <a:path w="285750" h="250190">
                <a:moveTo>
                  <a:pt x="209401" y="107156"/>
                </a:moveTo>
                <a:lnTo>
                  <a:pt x="172622" y="107156"/>
                </a:lnTo>
                <a:lnTo>
                  <a:pt x="178593" y="101184"/>
                </a:lnTo>
                <a:lnTo>
                  <a:pt x="178593" y="41690"/>
                </a:lnTo>
                <a:lnTo>
                  <a:pt x="172622" y="35718"/>
                </a:lnTo>
                <a:lnTo>
                  <a:pt x="209401" y="35718"/>
                </a:lnTo>
                <a:lnTo>
                  <a:pt x="205382" y="39737"/>
                </a:lnTo>
                <a:lnTo>
                  <a:pt x="205382" y="49559"/>
                </a:lnTo>
                <a:lnTo>
                  <a:pt x="209401" y="53578"/>
                </a:lnTo>
                <a:lnTo>
                  <a:pt x="285750" y="53578"/>
                </a:lnTo>
                <a:lnTo>
                  <a:pt x="285750" y="89296"/>
                </a:lnTo>
                <a:lnTo>
                  <a:pt x="209401" y="89296"/>
                </a:lnTo>
                <a:lnTo>
                  <a:pt x="205382" y="93315"/>
                </a:lnTo>
                <a:lnTo>
                  <a:pt x="205382" y="103137"/>
                </a:lnTo>
                <a:lnTo>
                  <a:pt x="209401" y="107156"/>
                </a:lnTo>
                <a:close/>
              </a:path>
              <a:path w="285750" h="250190">
                <a:moveTo>
                  <a:pt x="285750" y="53578"/>
                </a:moveTo>
                <a:lnTo>
                  <a:pt x="246012" y="53578"/>
                </a:lnTo>
                <a:lnTo>
                  <a:pt x="250031" y="49559"/>
                </a:lnTo>
                <a:lnTo>
                  <a:pt x="250031" y="39737"/>
                </a:lnTo>
                <a:lnTo>
                  <a:pt x="246012" y="35718"/>
                </a:lnTo>
                <a:lnTo>
                  <a:pt x="285750" y="35718"/>
                </a:lnTo>
                <a:lnTo>
                  <a:pt x="285750" y="53578"/>
                </a:lnTo>
                <a:close/>
              </a:path>
              <a:path w="285750" h="250190">
                <a:moveTo>
                  <a:pt x="285750" y="107156"/>
                </a:moveTo>
                <a:lnTo>
                  <a:pt x="246012" y="107156"/>
                </a:lnTo>
                <a:lnTo>
                  <a:pt x="250031" y="103137"/>
                </a:lnTo>
                <a:lnTo>
                  <a:pt x="250031" y="93315"/>
                </a:lnTo>
                <a:lnTo>
                  <a:pt x="246012" y="89296"/>
                </a:lnTo>
                <a:lnTo>
                  <a:pt x="285750" y="89296"/>
                </a:lnTo>
                <a:lnTo>
                  <a:pt x="285750" y="107156"/>
                </a:lnTo>
                <a:close/>
              </a:path>
              <a:path w="285750" h="250190">
                <a:moveTo>
                  <a:pt x="285750" y="160734"/>
                </a:moveTo>
                <a:lnTo>
                  <a:pt x="246012" y="160734"/>
                </a:lnTo>
                <a:lnTo>
                  <a:pt x="250031" y="156716"/>
                </a:lnTo>
                <a:lnTo>
                  <a:pt x="250031" y="146893"/>
                </a:lnTo>
                <a:lnTo>
                  <a:pt x="246012" y="142875"/>
                </a:lnTo>
                <a:lnTo>
                  <a:pt x="285750" y="142875"/>
                </a:lnTo>
                <a:lnTo>
                  <a:pt x="285750" y="160734"/>
                </a:lnTo>
                <a:close/>
              </a:path>
              <a:path w="285750" h="250190">
                <a:moveTo>
                  <a:pt x="285750" y="214312"/>
                </a:moveTo>
                <a:lnTo>
                  <a:pt x="246012" y="214312"/>
                </a:lnTo>
                <a:lnTo>
                  <a:pt x="250031" y="210294"/>
                </a:lnTo>
                <a:lnTo>
                  <a:pt x="250031" y="200471"/>
                </a:lnTo>
                <a:lnTo>
                  <a:pt x="246012" y="196453"/>
                </a:lnTo>
                <a:lnTo>
                  <a:pt x="285750" y="196453"/>
                </a:lnTo>
                <a:lnTo>
                  <a:pt x="285750" y="214312"/>
                </a:lnTo>
                <a:close/>
              </a:path>
            </a:pathLst>
          </a:custGeom>
          <a:solidFill>
            <a:srgbClr val="1D40AF"/>
          </a:solidFill>
        </p:spPr>
        <p:txBody>
          <a:bodyPr wrap="square" lIns="0" tIns="0" rIns="0" bIns="0" rtlCol="0"/>
          <a:lstStyle/>
          <a:p>
            <a:endParaRPr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4694" y="528224"/>
            <a:ext cx="10591506" cy="611417"/>
          </a:xfrm>
          <a:prstGeom prst="rect">
            <a:avLst/>
          </a:prstGeom>
        </p:spPr>
        <p:txBody>
          <a:bodyPr vert="horz" wrap="square" lIns="0" tIns="87344" rIns="0" bIns="0" rtlCol="0">
            <a:spAutoFit/>
          </a:bodyPr>
          <a:lstStyle/>
          <a:p>
            <a:pPr marL="132715">
              <a:lnSpc>
                <a:spcPct val="100000"/>
              </a:lnSpc>
              <a:spcBef>
                <a:spcPts val="135"/>
              </a:spcBef>
            </a:pPr>
            <a:r>
              <a:rPr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</a:t>
            </a:r>
            <a:r>
              <a:rPr>
                <a:latin typeface="Noto Sans KR" panose="020B0200000000000000" pitchFamily="50" charset="-127"/>
                <a:ea typeface="Noto Sans KR" panose="020B0200000000000000" pitchFamily="50" charset="-127"/>
              </a:rPr>
              <a:t>예시 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8</a:t>
            </a:r>
            <a:r>
              <a:rPr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–</a:t>
            </a:r>
            <a:r>
              <a:rPr lang="en-US" sz="3000" b="1">
                <a:latin typeface="Noto Sans KR" panose="020B0200000000000000" pitchFamily="50" charset="-127"/>
                <a:ea typeface="Noto Sans KR" panose="020B0200000000000000" pitchFamily="50" charset="-127"/>
                <a:cs typeface="Segoe UI Semibold"/>
              </a:rPr>
              <a:t> </a:t>
            </a:r>
            <a:r>
              <a:rPr lang="ko-KR" altLang="en-US"/>
              <a:t>부동산 매물 설명 글작성 서비스 개발</a:t>
            </a:r>
            <a:endParaRPr sz="3000">
              <a:latin typeface="Noto Sans KR" panose="020B0200000000000000" pitchFamily="50" charset="-127"/>
              <a:ea typeface="Noto Sans KR" panose="020B0200000000000000" pitchFamily="50" charset="-127"/>
              <a:cs typeface="Segoe UI Semibold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AED075-5C97-12BA-AB21-8EB1E8B8A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947" y="1599406"/>
            <a:ext cx="10287000" cy="401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396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Words>237</Words>
  <Application>Microsoft Office PowerPoint</Application>
  <PresentationFormat>사용자 지정</PresentationFormat>
  <Paragraphs>35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Noto Sans KR</vt:lpstr>
      <vt:lpstr>Dotum</vt:lpstr>
      <vt:lpstr>Calibri</vt:lpstr>
      <vt:lpstr>Office Theme</vt:lpstr>
      <vt:lpstr>2일 만에 완성하는 노코드+AI 자동화</vt:lpstr>
      <vt:lpstr>프로젝트 예시 1 – 유튜브데이터요약</vt:lpstr>
      <vt:lpstr>프로젝트 예시 2 – RSS 데이터수집 및 요약</vt:lpstr>
      <vt:lpstr>프로젝트 예시 3 – 정부기관 데이터크롤링 및 수집</vt:lpstr>
      <vt:lpstr>프로젝트 예시 4 – 네이버블로그 포스팅 데이터 수집</vt:lpstr>
      <vt:lpstr>프로젝트 예시 5 – n8n 으로 CRM 서비스개발</vt:lpstr>
      <vt:lpstr>프로젝트 예시 6 – n8n으로 블로그자동화서비스개발</vt:lpstr>
      <vt:lpstr>프로젝트 예시 7 – 유튜브영상 스크립트 요약 개발</vt:lpstr>
      <vt:lpstr>프로젝트 예시 8 – 부동산 매물 설명 글작성 서비스 개발</vt:lpstr>
      <vt:lpstr>프로젝트 예시 9 – 코인차트 분석 자동화 및 챗봇 개발</vt:lpstr>
      <vt:lpstr>프로젝트 예시 10 – 나만의 구글 MCP 서버</vt:lpstr>
      <vt:lpstr>참고 사이트 </vt:lpstr>
      <vt:lpstr>포트폴리오 작성 가이드라인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jungin kim</cp:lastModifiedBy>
  <cp:revision>3</cp:revision>
  <dcterms:created xsi:type="dcterms:W3CDTF">2025-08-13T01:07:12Z</dcterms:created>
  <dcterms:modified xsi:type="dcterms:W3CDTF">2025-08-13T01:31:49Z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2025-08-13T00:00:00Z</vt:filetime>
  </property>
  <property fmtid="{D5CDD505-2E9C-101B-9397-08002B2CF9AE}" pid="3" name="Producer">
    <vt:lpwstr>pypdf</vt:lpwstr>
  </property>
  <property fmtid="{D5CDD505-2E9C-101B-9397-08002B2CF9AE}" pid="4" name="LastSaved">
    <vt:filetime>2025-08-13T00:00:00Z</vt:filetime>
  </property>
</Properties>
</file>